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bookmarkIdSeed="2">
  <p:sldMasterIdLst>
    <p:sldMasterId id="2147483648" r:id="rId2"/>
  </p:sldMasterIdLst>
  <p:notesMasterIdLst>
    <p:notesMasterId r:id="rId7"/>
  </p:notesMasterIdLst>
  <p:handoutMasterIdLst>
    <p:handoutMasterId r:id="rId8"/>
  </p:handoutMasterIdLst>
  <p:sldIdLst>
    <p:sldId id="906" r:id="rId3"/>
    <p:sldId id="907" r:id="rId4"/>
    <p:sldId id="902" r:id="rId5"/>
    <p:sldId id="899" r:id="rId6"/>
  </p:sldIdLst>
  <p:sldSz cx="12192000" cy="6858000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Default Section" id="{AB7AF09E-00A6-BF46-81F7-3866D87DA167}">
          <p14:sldIdLst>
            <p14:sldId id="729"/>
            <p14:sldId id="870"/>
            <p14:sldId id="873"/>
            <p14:sldId id="874"/>
            <p14:sldId id="883"/>
            <p14:sldId id="885"/>
            <p14:sldId id="884"/>
            <p14:sldId id="897"/>
            <p14:sldId id="892"/>
            <p14:sldId id="898"/>
            <p14:sldId id="899"/>
            <p14:sldId id="888"/>
            <p14:sldId id="864"/>
            <p14:sldId id="856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Автор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Animation="0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E04028"/>
    <a:srgbClr val="E04E39"/>
    <a:srgbClr val="C59368"/>
    <a:srgbClr val="552211"/>
    <a:srgbClr val="562212"/>
    <a:srgbClr val="A19574"/>
    <a:srgbClr val="993300"/>
    <a:srgbClr val="581D00"/>
    <a:srgbClr val="D8B088"/>
    <a:srgbClr val="FF4B4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912C8C85-51F0-491E-9774-3900AFEF0FD7}" styleName="Светлый стиль 2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2534" autoAdjust="0"/>
  </p:normalViewPr>
  <p:slideViewPr>
    <p:cSldViewPr snapToGrid="0">
      <p:cViewPr varScale="1">
        <p:scale>
          <a:sx n="73" d="100"/>
          <a:sy n="73" d="100"/>
        </p:scale>
        <p:origin x="-498" y="-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400" d="100"/>
        <a:sy n="400" d="100"/>
      </p:scale>
      <p:origin x="0" y="0"/>
    </p:cViewPr>
  </p:notesTextViewPr>
  <p:sorterViewPr>
    <p:cViewPr varScale="1">
      <p:scale>
        <a:sx n="100" d="100"/>
        <a:sy n="100" d="100"/>
      </p:scale>
      <p:origin x="0" y="-528"/>
    </p:cViewPr>
  </p:sorterViewPr>
  <p:notesViewPr>
    <p:cSldViewPr snapToGrid="0" showGuides="1">
      <p:cViewPr varScale="1">
        <p:scale>
          <a:sx n="60" d="100"/>
          <a:sy n="60" d="100"/>
        </p:scale>
        <p:origin x="3202" y="3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1.3823887043505224E-2"/>
          <c:y val="0.14149371666592436"/>
          <c:w val="0.97235222591298098"/>
          <c:h val="0.73215788870490306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июн.17</c:v>
                </c:pt>
              </c:strCache>
            </c:strRef>
          </c:tx>
          <c:spPr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bg1"/>
              </a:solidFill>
            </a:ln>
          </c:spPr>
          <c:dLbls>
            <c:dLbl>
              <c:idx val="5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sz="2000">
                      <a:solidFill>
                        <a:schemeClr val="tx2"/>
                      </a:solidFill>
                    </a:defRPr>
                  </a:pPr>
                  <a:endParaRPr lang="ru-RU"/>
                </a:p>
              </c:txPr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Регионы</c:v>
                </c:pt>
                <c:pt idx="1">
                  <c:v>Объекты</c:v>
                </c:pt>
                <c:pt idx="2">
                  <c:v>Банки-участники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10</c:v>
                </c:pt>
                <c:pt idx="1">
                  <c:v>23</c:v>
                </c:pt>
                <c:pt idx="2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E5F-4EA6-9C91-0B42CEB01A3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окт.17</c:v>
                </c:pt>
              </c:strCache>
            </c:strRef>
          </c:tx>
          <c:spPr>
            <a:solidFill>
              <a:schemeClr val="tx1"/>
            </a:solidFill>
            <a:effectLst/>
          </c:spPr>
          <c:dLbls>
            <c:dLbl>
              <c:idx val="5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sz="2000">
                      <a:solidFill>
                        <a:schemeClr val="tx2"/>
                      </a:solidFill>
                    </a:defRPr>
                  </a:pPr>
                  <a:endParaRPr lang="ru-RU"/>
                </a:p>
              </c:txPr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Регионы</c:v>
                </c:pt>
                <c:pt idx="1">
                  <c:v>Объекты</c:v>
                </c:pt>
                <c:pt idx="2">
                  <c:v>Банки-участники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31</c:v>
                </c:pt>
                <c:pt idx="1">
                  <c:v>60</c:v>
                </c:pt>
                <c:pt idx="2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E5F-4EA6-9C91-0B42CEB01A3C}"/>
            </c:ext>
          </c:extLst>
        </c:ser>
        <c:ser>
          <c:idx val="3"/>
          <c:order val="2"/>
          <c:tx>
            <c:strRef>
              <c:f>Sheet1!$D$1</c:f>
              <c:strCache>
                <c:ptCount val="1"/>
                <c:pt idx="0">
                  <c:v>янв.17</c:v>
                </c:pt>
              </c:strCache>
            </c:strRef>
          </c:tx>
          <c:spPr>
            <a:solidFill>
              <a:srgbClr val="FF4B4B"/>
            </a:solidFill>
          </c:spPr>
          <c:dLbls>
            <c:dLbl>
              <c:idx val="5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sz="2000">
                      <a:solidFill>
                        <a:schemeClr val="tx2"/>
                      </a:solidFill>
                    </a:defRPr>
                  </a:pPr>
                  <a:endParaRPr lang="ru-RU"/>
                </a:p>
              </c:txPr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Регионы</c:v>
                </c:pt>
                <c:pt idx="1">
                  <c:v>Объекты</c:v>
                </c:pt>
                <c:pt idx="2">
                  <c:v>Банки-участники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42</c:v>
                </c:pt>
                <c:pt idx="1">
                  <c:v>115</c:v>
                </c:pt>
                <c:pt idx="2">
                  <c:v>17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FE5F-4EA6-9C91-0B42CEB01A3C}"/>
            </c:ext>
          </c:extLst>
        </c:ser>
        <c:ser>
          <c:idx val="2"/>
          <c:order val="3"/>
          <c:tx>
            <c:strRef>
              <c:f>Sheet1!$E$1</c:f>
              <c:strCache>
                <c:ptCount val="1"/>
                <c:pt idx="0">
                  <c:v>май.18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1600" b="1" i="0" u="none" strike="noStrike" kern="1200" baseline="0">
                    <a:solidFill>
                      <a:srgbClr val="623B2A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Регионы</c:v>
                </c:pt>
                <c:pt idx="1">
                  <c:v>Объекты</c:v>
                </c:pt>
                <c:pt idx="2">
                  <c:v>Банки-участники</c:v>
                </c:pt>
              </c:strCache>
            </c:strRef>
          </c:cat>
          <c:val>
            <c:numRef>
              <c:f>Sheet1!$E$2:$E$4</c:f>
              <c:numCache>
                <c:formatCode>General</c:formatCode>
                <c:ptCount val="3"/>
                <c:pt idx="0">
                  <c:v>49</c:v>
                </c:pt>
                <c:pt idx="1">
                  <c:v>124</c:v>
                </c:pt>
                <c:pt idx="2">
                  <c:v>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A914-4E86-A0EF-ACBFCB0059CC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окт.18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73</a:t>
                    </a:r>
                    <a:endParaRPr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dirty="0" smtClean="0"/>
                      <a:t>18</a:t>
                    </a:r>
                    <a:r>
                      <a:rPr lang="en-US" dirty="0" smtClean="0"/>
                      <a:t>4</a:t>
                    </a:r>
                    <a:endParaRPr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dirty="0" smtClean="0"/>
                      <a:t>25</a:t>
                    </a:r>
                    <a:endParaRPr dirty="0"/>
                  </a:p>
                </c:rich>
              </c:tx>
              <c:showVal val="1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1600" b="1" i="0" u="none" strike="noStrike" kern="1200" baseline="0">
                    <a:solidFill>
                      <a:srgbClr val="623B2A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Регионы</c:v>
                </c:pt>
                <c:pt idx="1">
                  <c:v>Объекты</c:v>
                </c:pt>
                <c:pt idx="2">
                  <c:v>Банки-участники</c:v>
                </c:pt>
              </c:strCache>
            </c:strRef>
          </c:cat>
          <c:val>
            <c:numRef>
              <c:f>Sheet1!$F$2:$F$4</c:f>
              <c:numCache>
                <c:formatCode>General</c:formatCode>
                <c:ptCount val="3"/>
                <c:pt idx="0">
                  <c:v>67</c:v>
                </c:pt>
                <c:pt idx="1">
                  <c:v>158</c:v>
                </c:pt>
                <c:pt idx="2">
                  <c:v>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A914-4E86-A0EF-ACBFCB0059CC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дек.18 (план)</c:v>
                </c:pt>
              </c:strCache>
            </c:strRef>
          </c:tx>
          <c:spPr>
            <a:noFill/>
            <a:ln w="38100">
              <a:solidFill>
                <a:schemeClr val="bg2"/>
              </a:solidFill>
              <a:prstDash val="lgDash"/>
            </a:ln>
          </c:spPr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Более</a:t>
                    </a:r>
                    <a:r>
                      <a:rPr lang="ru-RU" baseline="0" dirty="0" smtClean="0"/>
                      <a:t> </a:t>
                    </a:r>
                  </a:p>
                  <a:p>
                    <a:r>
                      <a:rPr lang="ru-RU" baseline="0" dirty="0" smtClean="0"/>
                      <a:t>200</a:t>
                    </a:r>
                    <a:endParaRPr dirty="0"/>
                  </a:p>
                </c:rich>
              </c:tx>
              <c:showVal val="1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1600" b="1" i="0" u="none" strike="noStrike" kern="1200" baseline="0">
                    <a:solidFill>
                      <a:srgbClr val="623B2A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Регионы</c:v>
                </c:pt>
                <c:pt idx="1">
                  <c:v>Объекты</c:v>
                </c:pt>
                <c:pt idx="2">
                  <c:v>Банки-участники</c:v>
                </c:pt>
              </c:strCache>
            </c:strRef>
          </c:cat>
          <c:val>
            <c:numRef>
              <c:f>Sheet1!$G$2:$G$4</c:f>
              <c:numCache>
                <c:formatCode>General</c:formatCode>
                <c:ptCount val="3"/>
                <c:pt idx="0">
                  <c:v>80</c:v>
                </c:pt>
                <c:pt idx="1">
                  <c:v>184</c:v>
                </c:pt>
                <c:pt idx="2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A914-4E86-A0EF-ACBFCB0059CC}"/>
            </c:ext>
          </c:extLst>
        </c:ser>
        <c:dLbls>
          <c:showVal val="1"/>
        </c:dLbls>
        <c:gapWidth val="351"/>
        <c:overlap val="-14"/>
        <c:axId val="80954880"/>
        <c:axId val="80956416"/>
      </c:barChart>
      <c:catAx>
        <c:axId val="80954880"/>
        <c:scaling>
          <c:orientation val="minMax"/>
        </c:scaling>
        <c:delete val="1"/>
        <c:axPos val="b"/>
        <c:numFmt formatCode="General" sourceLinked="0"/>
        <c:tickLblPos val="none"/>
        <c:crossAx val="80956416"/>
        <c:crosses val="autoZero"/>
        <c:auto val="1"/>
        <c:lblAlgn val="ctr"/>
        <c:lblOffset val="100"/>
      </c:catAx>
      <c:valAx>
        <c:axId val="80956416"/>
        <c:scaling>
          <c:orientation val="minMax"/>
        </c:scaling>
        <c:delete val="1"/>
        <c:axPos val="l"/>
        <c:majorGridlines>
          <c:spPr>
            <a:ln>
              <a:solidFill>
                <a:prstClr val="white">
                  <a:lumMod val="85000"/>
                  <a:alpha val="48000"/>
                </a:prstClr>
              </a:solidFill>
            </a:ln>
          </c:spPr>
        </c:majorGridlines>
        <c:numFmt formatCode="General" sourceLinked="0"/>
        <c:majorTickMark val="none"/>
        <c:minorTickMark val="in"/>
        <c:tickLblPos val="none"/>
        <c:crossAx val="8095488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000" b="1">
          <a:solidFill>
            <a:schemeClr val="tx1">
              <a:lumMod val="65000"/>
              <a:lumOff val="35000"/>
            </a:schemeClr>
          </a:solidFill>
        </a:defRPr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7E6FC6-B2AC-49B6-9F0E-293BB5D3B288}" type="doc">
      <dgm:prSet loTypeId="urn:microsoft.com/office/officeart/2005/8/layout/default#1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08402C5-EAD2-4F15-8F8B-1A854D4865EC}">
      <dgm:prSet phldrT="[Текст]" custT="1"/>
      <dgm:spPr>
        <a:noFill/>
      </dgm:spPr>
      <dgm:t>
        <a:bodyPr/>
        <a:lstStyle/>
        <a:p>
          <a:r>
            <a:rPr lang="ru-RU" sz="2000" dirty="0" smtClean="0">
              <a:solidFill>
                <a:schemeClr val="tx1"/>
              </a:solidFill>
            </a:rPr>
            <a:t>Регионы</a:t>
          </a:r>
          <a:endParaRPr lang="ru-RU" sz="2000" dirty="0">
            <a:solidFill>
              <a:schemeClr val="tx1"/>
            </a:solidFill>
          </a:endParaRPr>
        </a:p>
      </dgm:t>
    </dgm:pt>
    <dgm:pt modelId="{87F6E553-9568-4934-834A-3C6C70BD85B7}" type="parTrans" cxnId="{4B2E1CB6-4053-446F-A6C6-72BB00F99F84}">
      <dgm:prSet/>
      <dgm:spPr/>
      <dgm:t>
        <a:bodyPr/>
        <a:lstStyle/>
        <a:p>
          <a:endParaRPr lang="ru-RU"/>
        </a:p>
      </dgm:t>
    </dgm:pt>
    <dgm:pt modelId="{3C995D0F-5BA8-4D6C-ACFF-BCD3F134CCE8}" type="sibTrans" cxnId="{4B2E1CB6-4053-446F-A6C6-72BB00F99F84}">
      <dgm:prSet/>
      <dgm:spPr/>
      <dgm:t>
        <a:bodyPr/>
        <a:lstStyle/>
        <a:p>
          <a:endParaRPr lang="ru-RU"/>
        </a:p>
      </dgm:t>
    </dgm:pt>
    <dgm:pt modelId="{9DFBE892-206C-411A-B090-4EECF6016B45}">
      <dgm:prSet phldrT="[Текст]" custT="1"/>
      <dgm:spPr>
        <a:noFill/>
      </dgm:spPr>
      <dgm:t>
        <a:bodyPr/>
        <a:lstStyle/>
        <a:p>
          <a:r>
            <a:rPr lang="ru-RU" sz="2000" dirty="0" smtClean="0">
              <a:solidFill>
                <a:schemeClr val="tx1"/>
              </a:solidFill>
            </a:rPr>
            <a:t>Объекты ЦОУ</a:t>
          </a:r>
          <a:endParaRPr lang="ru-RU" sz="2000" dirty="0">
            <a:solidFill>
              <a:schemeClr val="tx1"/>
            </a:solidFill>
          </a:endParaRPr>
        </a:p>
      </dgm:t>
    </dgm:pt>
    <dgm:pt modelId="{4FD92C8F-9F75-4CAF-8BC0-B79C56CE927D}" type="parTrans" cxnId="{6B792805-ACB7-4E5D-A4B4-C3B5BCBC7A7E}">
      <dgm:prSet/>
      <dgm:spPr/>
      <dgm:t>
        <a:bodyPr/>
        <a:lstStyle/>
        <a:p>
          <a:endParaRPr lang="ru-RU"/>
        </a:p>
      </dgm:t>
    </dgm:pt>
    <dgm:pt modelId="{FE114F9E-539B-4D9A-81D6-5F81166E21B8}" type="sibTrans" cxnId="{6B792805-ACB7-4E5D-A4B4-C3B5BCBC7A7E}">
      <dgm:prSet/>
      <dgm:spPr/>
      <dgm:t>
        <a:bodyPr/>
        <a:lstStyle/>
        <a:p>
          <a:endParaRPr lang="ru-RU"/>
        </a:p>
      </dgm:t>
    </dgm:pt>
    <dgm:pt modelId="{04683371-3AF8-49B7-AC0B-FC471D7FD7C6}">
      <dgm:prSet phldrT="[Текст]" custT="1"/>
      <dgm:spPr>
        <a:noFill/>
      </dgm:spPr>
      <dgm:t>
        <a:bodyPr/>
        <a:lstStyle/>
        <a:p>
          <a:r>
            <a:rPr lang="ru-RU" sz="2000" dirty="0" smtClean="0">
              <a:solidFill>
                <a:schemeClr val="tx1">
                  <a:lumMod val="50000"/>
                </a:schemeClr>
              </a:solidFill>
            </a:rPr>
            <a:t>Банки-участники</a:t>
          </a:r>
          <a:endParaRPr lang="ru-RU" sz="2000" dirty="0">
            <a:solidFill>
              <a:schemeClr val="tx1">
                <a:lumMod val="50000"/>
              </a:schemeClr>
            </a:solidFill>
          </a:endParaRPr>
        </a:p>
      </dgm:t>
    </dgm:pt>
    <dgm:pt modelId="{7EFC9B25-06FA-4A55-B5BE-88E4D63D8FFF}" type="parTrans" cxnId="{53C5AA2A-B0D1-4D05-BA64-C658D5673B0F}">
      <dgm:prSet/>
      <dgm:spPr/>
      <dgm:t>
        <a:bodyPr/>
        <a:lstStyle/>
        <a:p>
          <a:endParaRPr lang="ru-RU"/>
        </a:p>
      </dgm:t>
    </dgm:pt>
    <dgm:pt modelId="{FFA7F2BB-6058-4FED-9530-BD607D59A040}" type="sibTrans" cxnId="{53C5AA2A-B0D1-4D05-BA64-C658D5673B0F}">
      <dgm:prSet/>
      <dgm:spPr/>
      <dgm:t>
        <a:bodyPr/>
        <a:lstStyle/>
        <a:p>
          <a:endParaRPr lang="ru-RU"/>
        </a:p>
      </dgm:t>
    </dgm:pt>
    <dgm:pt modelId="{861693D9-90C7-47BE-80B8-72E3EEE5F628}" type="pres">
      <dgm:prSet presAssocID="{6F7E6FC6-B2AC-49B6-9F0E-293BB5D3B28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67A9F23-7C31-474B-A99B-3080C848EB0F}" type="pres">
      <dgm:prSet presAssocID="{608402C5-EAD2-4F15-8F8B-1A854D4865EC}" presName="node" presStyleLbl="node1" presStyleIdx="0" presStyleCnt="3" custLinFactX="-10324" custLinFactNeighborX="-100000" custLinFactNeighborY="-44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A6FA99-9A24-4AFE-8D2C-1D5FD2C375E1}" type="pres">
      <dgm:prSet presAssocID="{3C995D0F-5BA8-4D6C-ACFF-BCD3F134CCE8}" presName="sibTrans" presStyleCnt="0"/>
      <dgm:spPr/>
    </dgm:pt>
    <dgm:pt modelId="{B2158539-FB70-45B9-BEE8-0EC728028D32}" type="pres">
      <dgm:prSet presAssocID="{9DFBE892-206C-411A-B090-4EECF6016B45}" presName="node" presStyleLbl="node1" presStyleIdx="1" presStyleCnt="3" custScaleX="116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DFEED2-90EB-49B2-AEA7-9D4D7F4C6D63}" type="pres">
      <dgm:prSet presAssocID="{FE114F9E-539B-4D9A-81D6-5F81166E21B8}" presName="sibTrans" presStyleCnt="0"/>
      <dgm:spPr/>
    </dgm:pt>
    <dgm:pt modelId="{3458A7CA-C8A3-4651-814E-CB239A87AE38}" type="pres">
      <dgm:prSet presAssocID="{04683371-3AF8-49B7-AC0B-FC471D7FD7C6}" presName="node" presStyleLbl="node1" presStyleIdx="2" presStyleCnt="3" custLinFactX="14336" custLinFactNeighborX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A0C6C52-8295-4955-9536-B6985EDB0520}" type="presOf" srcId="{9DFBE892-206C-411A-B090-4EECF6016B45}" destId="{B2158539-FB70-45B9-BEE8-0EC728028D32}" srcOrd="0" destOrd="0" presId="urn:microsoft.com/office/officeart/2005/8/layout/default#11"/>
    <dgm:cxn modelId="{5D8BC2AB-FD71-4FBD-A1C2-5EFB4F1E9BA2}" type="presOf" srcId="{04683371-3AF8-49B7-AC0B-FC471D7FD7C6}" destId="{3458A7CA-C8A3-4651-814E-CB239A87AE38}" srcOrd="0" destOrd="0" presId="urn:microsoft.com/office/officeart/2005/8/layout/default#11"/>
    <dgm:cxn modelId="{6B792805-ACB7-4E5D-A4B4-C3B5BCBC7A7E}" srcId="{6F7E6FC6-B2AC-49B6-9F0E-293BB5D3B288}" destId="{9DFBE892-206C-411A-B090-4EECF6016B45}" srcOrd="1" destOrd="0" parTransId="{4FD92C8F-9F75-4CAF-8BC0-B79C56CE927D}" sibTransId="{FE114F9E-539B-4D9A-81D6-5F81166E21B8}"/>
    <dgm:cxn modelId="{53C5AA2A-B0D1-4D05-BA64-C658D5673B0F}" srcId="{6F7E6FC6-B2AC-49B6-9F0E-293BB5D3B288}" destId="{04683371-3AF8-49B7-AC0B-FC471D7FD7C6}" srcOrd="2" destOrd="0" parTransId="{7EFC9B25-06FA-4A55-B5BE-88E4D63D8FFF}" sibTransId="{FFA7F2BB-6058-4FED-9530-BD607D59A040}"/>
    <dgm:cxn modelId="{4B2E1CB6-4053-446F-A6C6-72BB00F99F84}" srcId="{6F7E6FC6-B2AC-49B6-9F0E-293BB5D3B288}" destId="{608402C5-EAD2-4F15-8F8B-1A854D4865EC}" srcOrd="0" destOrd="0" parTransId="{87F6E553-9568-4934-834A-3C6C70BD85B7}" sibTransId="{3C995D0F-5BA8-4D6C-ACFF-BCD3F134CCE8}"/>
    <dgm:cxn modelId="{F8AA0DD9-146B-47FE-81AE-D7B035D6FD31}" type="presOf" srcId="{6F7E6FC6-B2AC-49B6-9F0E-293BB5D3B288}" destId="{861693D9-90C7-47BE-80B8-72E3EEE5F628}" srcOrd="0" destOrd="0" presId="urn:microsoft.com/office/officeart/2005/8/layout/default#11"/>
    <dgm:cxn modelId="{49E6897B-2F23-4751-BFFD-0EA28D66DE1F}" type="presOf" srcId="{608402C5-EAD2-4F15-8F8B-1A854D4865EC}" destId="{967A9F23-7C31-474B-A99B-3080C848EB0F}" srcOrd="0" destOrd="0" presId="urn:microsoft.com/office/officeart/2005/8/layout/default#11"/>
    <dgm:cxn modelId="{359D2B14-69D7-4FAB-B2DC-2E15DCA1F5FD}" type="presParOf" srcId="{861693D9-90C7-47BE-80B8-72E3EEE5F628}" destId="{967A9F23-7C31-474B-A99B-3080C848EB0F}" srcOrd="0" destOrd="0" presId="urn:microsoft.com/office/officeart/2005/8/layout/default#11"/>
    <dgm:cxn modelId="{2CE55ECE-1C75-41E8-B1BB-BF7EFC65B77F}" type="presParOf" srcId="{861693D9-90C7-47BE-80B8-72E3EEE5F628}" destId="{2FA6FA99-9A24-4AFE-8D2C-1D5FD2C375E1}" srcOrd="1" destOrd="0" presId="urn:microsoft.com/office/officeart/2005/8/layout/default#11"/>
    <dgm:cxn modelId="{6034A483-ACDF-45B4-A010-C235DF41D3F0}" type="presParOf" srcId="{861693D9-90C7-47BE-80B8-72E3EEE5F628}" destId="{B2158539-FB70-45B9-BEE8-0EC728028D32}" srcOrd="2" destOrd="0" presId="urn:microsoft.com/office/officeart/2005/8/layout/default#11"/>
    <dgm:cxn modelId="{648AB8CF-BAA5-41A8-BB30-A3B1DC2D9D9F}" type="presParOf" srcId="{861693D9-90C7-47BE-80B8-72E3EEE5F628}" destId="{51DFEED2-90EB-49B2-AEA7-9D4D7F4C6D63}" srcOrd="3" destOrd="0" presId="urn:microsoft.com/office/officeart/2005/8/layout/default#11"/>
    <dgm:cxn modelId="{81A5E712-CECB-4E0D-84B5-B8BB0ECB756B}" type="presParOf" srcId="{861693D9-90C7-47BE-80B8-72E3EEE5F628}" destId="{3458A7CA-C8A3-4651-814E-CB239A87AE38}" srcOrd="4" destOrd="0" presId="urn:microsoft.com/office/officeart/2005/8/layout/default#1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67A9F23-7C31-474B-A99B-3080C848EB0F}">
      <dsp:nvSpPr>
        <dsp:cNvPr id="0" name=""/>
        <dsp:cNvSpPr/>
      </dsp:nvSpPr>
      <dsp:spPr>
        <a:xfrm>
          <a:off x="1608422" y="0"/>
          <a:ext cx="1384959" cy="830975"/>
        </a:xfrm>
        <a:prstGeom prst="rect">
          <a:avLst/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Регионы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1608422" y="0"/>
        <a:ext cx="1384959" cy="830975"/>
      </dsp:txXfrm>
    </dsp:sp>
    <dsp:sp modelId="{B2158539-FB70-45B9-BEE8-0EC728028D32}">
      <dsp:nvSpPr>
        <dsp:cNvPr id="0" name=""/>
        <dsp:cNvSpPr/>
      </dsp:nvSpPr>
      <dsp:spPr>
        <a:xfrm>
          <a:off x="4659821" y="470"/>
          <a:ext cx="1610597" cy="830975"/>
        </a:xfrm>
        <a:prstGeom prst="rect">
          <a:avLst/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Объекты ЦОУ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4659821" y="470"/>
        <a:ext cx="1610597" cy="830975"/>
      </dsp:txXfrm>
    </dsp:sp>
    <dsp:sp modelId="{3458A7CA-C8A3-4651-814E-CB239A87AE38}">
      <dsp:nvSpPr>
        <dsp:cNvPr id="0" name=""/>
        <dsp:cNvSpPr/>
      </dsp:nvSpPr>
      <dsp:spPr>
        <a:xfrm>
          <a:off x="7992421" y="470"/>
          <a:ext cx="1384959" cy="830975"/>
        </a:xfrm>
        <a:prstGeom prst="rect">
          <a:avLst/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>
                  <a:lumMod val="50000"/>
                </a:schemeClr>
              </a:solidFill>
            </a:rPr>
            <a:t>Банки-участники</a:t>
          </a:r>
          <a:endParaRPr lang="ru-RU" sz="2000" kern="1200" dirty="0">
            <a:solidFill>
              <a:schemeClr val="tx1">
                <a:lumMod val="50000"/>
              </a:schemeClr>
            </a:solidFill>
          </a:endParaRPr>
        </a:p>
      </dsp:txBody>
      <dsp:txXfrm>
        <a:off x="7992421" y="470"/>
        <a:ext cx="1384959" cy="8309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428"/>
          </a:xfrm>
          <a:prstGeom prst="rect">
            <a:avLst/>
          </a:prstGeom>
        </p:spPr>
        <p:txBody>
          <a:bodyPr vert="horz" lIns="90718" tIns="45359" rIns="90718" bIns="45359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5428"/>
          </a:xfrm>
          <a:prstGeom prst="rect">
            <a:avLst/>
          </a:prstGeom>
        </p:spPr>
        <p:txBody>
          <a:bodyPr vert="horz" lIns="90718" tIns="45359" rIns="90718" bIns="45359" rtlCol="0"/>
          <a:lstStyle>
            <a:lvl1pPr algn="r">
              <a:defRPr sz="1200"/>
            </a:lvl1pPr>
          </a:lstStyle>
          <a:p>
            <a:fld id="{1A9BCE0C-CD74-4A59-802C-6D2F8C15331A}" type="datetimeFigureOut">
              <a:rPr lang="ru-RU" smtClean="0"/>
              <a:pPr/>
              <a:t>21.11.2018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8826"/>
            <a:ext cx="2945659" cy="495427"/>
          </a:xfrm>
          <a:prstGeom prst="rect">
            <a:avLst/>
          </a:prstGeom>
        </p:spPr>
        <p:txBody>
          <a:bodyPr vert="horz" lIns="90718" tIns="45359" rIns="90718" bIns="45359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378826"/>
            <a:ext cx="2945659" cy="495427"/>
          </a:xfrm>
          <a:prstGeom prst="rect">
            <a:avLst/>
          </a:prstGeom>
        </p:spPr>
        <p:txBody>
          <a:bodyPr vert="horz" lIns="90718" tIns="45359" rIns="90718" bIns="45359" rtlCol="0" anchor="b"/>
          <a:lstStyle>
            <a:lvl1pPr algn="r">
              <a:defRPr sz="1200"/>
            </a:lvl1pPr>
          </a:lstStyle>
          <a:p>
            <a:fld id="{7798501B-77B5-4365-9881-C6E19A3C1E4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514561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428"/>
          </a:xfrm>
          <a:prstGeom prst="rect">
            <a:avLst/>
          </a:prstGeom>
        </p:spPr>
        <p:txBody>
          <a:bodyPr vert="horz" lIns="90718" tIns="45359" rIns="90718" bIns="45359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428"/>
          </a:xfrm>
          <a:prstGeom prst="rect">
            <a:avLst/>
          </a:prstGeom>
        </p:spPr>
        <p:txBody>
          <a:bodyPr vert="horz" lIns="90718" tIns="45359" rIns="90718" bIns="45359" rtlCol="0"/>
          <a:lstStyle>
            <a:lvl1pPr algn="r">
              <a:defRPr sz="1200"/>
            </a:lvl1pPr>
          </a:lstStyle>
          <a:p>
            <a:fld id="{F04FDEA8-CBB8-46CC-9562-028963DBC55A}" type="datetimeFigureOut">
              <a:rPr lang="ru-RU" smtClean="0"/>
              <a:pPr/>
              <a:t>21.11.2018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33488"/>
            <a:ext cx="5927725" cy="3333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18" tIns="45359" rIns="90718" bIns="45359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0718" tIns="45359" rIns="90718" bIns="45359" rtlCol="0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8826"/>
            <a:ext cx="2945659" cy="495427"/>
          </a:xfrm>
          <a:prstGeom prst="rect">
            <a:avLst/>
          </a:prstGeom>
        </p:spPr>
        <p:txBody>
          <a:bodyPr vert="horz" lIns="90718" tIns="45359" rIns="90718" bIns="45359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378826"/>
            <a:ext cx="2945659" cy="495427"/>
          </a:xfrm>
          <a:prstGeom prst="rect">
            <a:avLst/>
          </a:prstGeom>
        </p:spPr>
        <p:txBody>
          <a:bodyPr vert="horz" lIns="90718" tIns="45359" rIns="90718" bIns="45359" rtlCol="0" anchor="b"/>
          <a:lstStyle>
            <a:lvl1pPr algn="r">
              <a:defRPr sz="1200"/>
            </a:lvl1pPr>
          </a:lstStyle>
          <a:p>
            <a:fld id="{FC8BD8E7-1312-41F3-99C4-6DA5AF89196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92084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8BD8E7-1312-41F3-99C4-6DA5AF891969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68492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2675945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761" y="354168"/>
            <a:ext cx="11269014" cy="521594"/>
          </a:xfrm>
        </p:spPr>
        <p:txBody>
          <a:bodyPr anchor="t">
            <a:normAutofit/>
          </a:bodyPr>
          <a:lstStyle>
            <a:lvl1pPr>
              <a:defRPr sz="2000">
                <a:solidFill>
                  <a:srgbClr val="581D00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xmlns="" val="3238976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>
              <a:defRPr sz="2000">
                <a:solidFill>
                  <a:srgbClr val="581D00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0761" y="1308100"/>
            <a:ext cx="11269014" cy="5016500"/>
          </a:xfrm>
        </p:spPr>
        <p:txBody>
          <a:bodyPr/>
          <a:lstStyle>
            <a:lvl1pPr>
              <a:defRPr>
                <a:solidFill>
                  <a:srgbClr val="581D00"/>
                </a:solidFill>
              </a:defRPr>
            </a:lvl1pPr>
            <a:lvl2pPr>
              <a:defRPr>
                <a:solidFill>
                  <a:srgbClr val="581D00"/>
                </a:solidFill>
              </a:defRPr>
            </a:lvl2pPr>
            <a:lvl3pPr>
              <a:defRPr>
                <a:solidFill>
                  <a:srgbClr val="581D00"/>
                </a:solidFill>
              </a:defRPr>
            </a:lvl3pPr>
            <a:lvl4pPr>
              <a:defRPr>
                <a:solidFill>
                  <a:srgbClr val="581D00"/>
                </a:solidFill>
              </a:defRPr>
            </a:lvl4pPr>
            <a:lvl5pPr>
              <a:defRPr>
                <a:solidFill>
                  <a:srgbClr val="581D00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под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797560"/>
            <a:ext cx="11290300" cy="292100"/>
          </a:xfrm>
          <a:prstGeom prst="rect">
            <a:avLst/>
          </a:prstGeom>
        </p:spPr>
        <p:txBody>
          <a:bodyPr wrap="square" lIns="90000" tIns="0" rIns="90000" bIns="0" anchor="t">
            <a:noAutofit/>
          </a:bodyPr>
          <a:lstStyle>
            <a:lvl1pPr marL="0" indent="0" algn="l">
              <a:buNone/>
              <a:defRPr sz="1600" b="1" cap="all" baseline="0">
                <a:solidFill>
                  <a:srgbClr val="D8B088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00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17" name="Объект 2"/>
          <p:cNvSpPr>
            <a:spLocks noGrp="1"/>
          </p:cNvSpPr>
          <p:nvPr>
            <p:ph idx="1"/>
          </p:nvPr>
        </p:nvSpPr>
        <p:spPr>
          <a:xfrm>
            <a:off x="450761" y="1308100"/>
            <a:ext cx="11269014" cy="50165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24" name="Заголовок 23"/>
          <p:cNvSpPr>
            <a:spLocks noGrp="1"/>
          </p:cNvSpPr>
          <p:nvPr>
            <p:ph type="title"/>
          </p:nvPr>
        </p:nvSpPr>
        <p:spPr>
          <a:xfrm>
            <a:off x="450761" y="354168"/>
            <a:ext cx="11269014" cy="40783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текст вниз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581D00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cxnSp>
        <p:nvCxnSpPr>
          <p:cNvPr id="7" name="Straight Line buttom"/>
          <p:cNvCxnSpPr/>
          <p:nvPr userDrawn="1"/>
        </p:nvCxnSpPr>
        <p:spPr>
          <a:xfrm>
            <a:off x="450760" y="5510725"/>
            <a:ext cx="11268000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Текст 10"/>
          <p:cNvSpPr>
            <a:spLocks noGrp="1"/>
          </p:cNvSpPr>
          <p:nvPr>
            <p:ph type="body" sz="quarter" idx="11"/>
          </p:nvPr>
        </p:nvSpPr>
        <p:spPr>
          <a:xfrm>
            <a:off x="457200" y="5576550"/>
            <a:ext cx="11252200" cy="914401"/>
          </a:xfr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buNone/>
              <a:defRPr sz="1600" i="1">
                <a:solidFill>
                  <a:srgbClr val="D8B088"/>
                </a:solidFill>
              </a:defRPr>
            </a:lvl1pPr>
            <a:lvl2pPr>
              <a:buNone/>
              <a:defRPr sz="1600" i="1">
                <a:solidFill>
                  <a:schemeClr val="bg1">
                    <a:lumMod val="50000"/>
                  </a:schemeClr>
                </a:solidFill>
              </a:defRPr>
            </a:lvl2pPr>
            <a:lvl3pPr>
              <a:buNone/>
              <a:defRPr sz="1600" i="1">
                <a:solidFill>
                  <a:schemeClr val="bg1">
                    <a:lumMod val="50000"/>
                  </a:schemeClr>
                </a:solidFill>
              </a:defRPr>
            </a:lvl3pPr>
            <a:lvl4pPr>
              <a:buNone/>
              <a:defRPr sz="1600" i="1">
                <a:solidFill>
                  <a:schemeClr val="bg1">
                    <a:lumMod val="50000"/>
                  </a:schemeClr>
                </a:solidFill>
              </a:defRPr>
            </a:lvl4pPr>
            <a:lvl5pPr>
              <a:buNone/>
              <a:defRPr sz="1600" i="1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311244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146817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34067" y="0"/>
            <a:ext cx="405793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532813" y="4591761"/>
            <a:ext cx="3125787" cy="1580440"/>
          </a:xfrm>
        </p:spPr>
        <p:txBody>
          <a:bodyPr/>
          <a:lstStyle>
            <a:lvl1pPr marL="0" indent="0">
              <a:spcBef>
                <a:spcPts val="800"/>
              </a:spcBef>
              <a:buNone/>
              <a:defRPr sz="1600">
                <a:solidFill>
                  <a:srgbClr val="581D00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32813" y="1714500"/>
            <a:ext cx="3125787" cy="2877260"/>
          </a:xfrm>
        </p:spPr>
        <p:txBody>
          <a:bodyPr anchor="b">
            <a:normAutofit/>
          </a:bodyPr>
          <a:lstStyle>
            <a:lvl1pPr>
              <a:defRPr sz="3000">
                <a:solidFill>
                  <a:srgbClr val="581D00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6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8101584" cy="6857999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77249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1600200"/>
            <a:ext cx="10515600" cy="2240280"/>
          </a:xfrm>
        </p:spPr>
        <p:txBody>
          <a:bodyPr anchor="b">
            <a:normAutofit/>
          </a:bodyPr>
          <a:lstStyle>
            <a:lvl1pPr algn="ctr">
              <a:defRPr sz="4400">
                <a:solidFill>
                  <a:srgbClr val="581D00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200" y="3854659"/>
            <a:ext cx="10515600" cy="1143000"/>
          </a:xfrm>
        </p:spPr>
        <p:txBody>
          <a:bodyPr>
            <a:normAutofit/>
          </a:bodyPr>
          <a:lstStyle>
            <a:lvl1pPr marL="0" indent="0" algn="ctr">
              <a:buNone/>
              <a:defRPr sz="2000" cap="all" spc="50" baseline="0">
                <a:solidFill>
                  <a:srgbClr val="581D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304800" y="304800"/>
            <a:ext cx="11582400" cy="62484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98862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/>
          <p:nvPr userDrawn="1"/>
        </p:nvSpPr>
        <p:spPr>
          <a:xfrm>
            <a:off x="334433" y="147643"/>
            <a:ext cx="10754784" cy="4302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900" tIns="51951" rIns="103900" bIns="5195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5" name="Rectangle 8"/>
          <p:cNvSpPr/>
          <p:nvPr userDrawn="1"/>
        </p:nvSpPr>
        <p:spPr>
          <a:xfrm>
            <a:off x="0" y="5"/>
            <a:ext cx="12192000" cy="56991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900" tIns="51951" rIns="103900" bIns="5195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412751" y="63423"/>
            <a:ext cx="3137348" cy="515157"/>
          </a:xfrm>
          <a:prstGeom prst="rect">
            <a:avLst/>
          </a:prstGeom>
          <a:noFill/>
        </p:spPr>
        <p:txBody>
          <a:bodyPr wrap="none" lIns="0" tIns="51951" rIns="103900" bIns="5195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33" b="1" dirty="0">
                <a:solidFill>
                  <a:srgbClr val="00295C">
                    <a:lumMod val="90000"/>
                    <a:lumOff val="10000"/>
                  </a:srgbClr>
                </a:solidFill>
                <a:latin typeface="+mn-lt"/>
                <a:cs typeface="+mn-cs"/>
              </a:rPr>
              <a:t>Министерство экономического развития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33" b="1" dirty="0">
                <a:solidFill>
                  <a:srgbClr val="000000">
                    <a:lumMod val="75000"/>
                    <a:lumOff val="25000"/>
                  </a:srgbClr>
                </a:solidFill>
                <a:latin typeface="+mn-lt"/>
                <a:cs typeface="+mn-cs"/>
              </a:rPr>
              <a:t>Российской Федерации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089221" y="69856"/>
            <a:ext cx="76742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772" y="714408"/>
            <a:ext cx="11530869" cy="439152"/>
          </a:xfrm>
        </p:spPr>
        <p:txBody>
          <a:bodyPr lIns="30679" tIns="30679" rIns="30679" bIns="30679" anchor="t">
            <a:normAutofit/>
          </a:bodyPr>
          <a:lstStyle>
            <a:lvl1pPr algn="l">
              <a:defRPr sz="2267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360" y="1268760"/>
            <a:ext cx="11521280" cy="518457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67"/>
            </a:lvl2pPr>
            <a:lvl3pPr>
              <a:defRPr sz="1600"/>
            </a:lvl3pPr>
            <a:lvl4pPr>
              <a:defRPr sz="1333"/>
            </a:lvl4pPr>
            <a:lvl5pPr>
              <a:defRPr sz="1333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10223503" y="6524625"/>
            <a:ext cx="1634068" cy="196851"/>
          </a:xfrm>
        </p:spPr>
        <p:txBody>
          <a:bodyPr rIns="0"/>
          <a:lstStyle>
            <a:lvl1pPr algn="r">
              <a:defRPr sz="1200">
                <a:solidFill>
                  <a:srgbClr val="4F4A4D">
                    <a:lumMod val="75000"/>
                  </a:srgbClr>
                </a:solidFill>
              </a:defRPr>
            </a:lvl1pPr>
          </a:lstStyle>
          <a:p>
            <a:pPr>
              <a:defRPr/>
            </a:pPr>
            <a:r>
              <a:rPr lang="ru-RU"/>
              <a:t>Страница </a:t>
            </a:r>
            <a:fld id="{DBB6C2A7-0D58-4F3A-A52D-14109749B5E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Дата 3"/>
          <p:cNvSpPr>
            <a:spLocks noGrp="1"/>
          </p:cNvSpPr>
          <p:nvPr>
            <p:ph type="dt" sz="half" idx="11"/>
          </p:nvPr>
        </p:nvSpPr>
        <p:spPr>
          <a:xfrm>
            <a:off x="334435" y="6524625"/>
            <a:ext cx="2159000" cy="2174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8CF83C-FC24-4502-BEFC-3C828E1D71D2}" type="datetime4">
              <a:rPr lang="ru-RU"/>
              <a:pPr>
                <a:defRPr/>
              </a:pPr>
              <a:t>21 ноября 2018 г.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00051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Main Title+ SubTitle+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72965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l">
              <a:defRPr sz="2000" b="1" baseline="0">
                <a:solidFill>
                  <a:srgbClr val="581D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72965" y="825950"/>
            <a:ext cx="5486400" cy="267661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1" baseline="0">
                <a:solidFill>
                  <a:srgbClr val="D8B088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00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xmlns="" val="3959719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5.png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Группа 35"/>
          <p:cNvGrpSpPr/>
          <p:nvPr userDrawn="1"/>
        </p:nvGrpSpPr>
        <p:grpSpPr>
          <a:xfrm>
            <a:off x="11612093" y="5852699"/>
            <a:ext cx="579907" cy="484900"/>
            <a:chOff x="11612093" y="581891"/>
            <a:chExt cx="579907" cy="484900"/>
          </a:xfrm>
        </p:grpSpPr>
        <p:pic>
          <p:nvPicPr>
            <p:cNvPr id="23" name="Picture 2"/>
            <p:cNvPicPr>
              <a:picLocks noChangeAspect="1" noChangeArrowheads="1"/>
            </p:cNvPicPr>
            <p:nvPr userDrawn="1"/>
          </p:nvPicPr>
          <p:blipFill>
            <a:blip r:embed="rId11" cstate="print"/>
            <a:srcRect t="4752" r="79886" b="13615"/>
            <a:stretch>
              <a:fillRect/>
            </a:stretch>
          </p:blipFill>
          <p:spPr bwMode="auto">
            <a:xfrm rot="10800000" flipV="1">
              <a:off x="11637818" y="665010"/>
              <a:ext cx="554182" cy="391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9" name="Прямоугольный треугольник 28"/>
            <p:cNvSpPr/>
            <p:nvPr userDrawn="1"/>
          </p:nvSpPr>
          <p:spPr>
            <a:xfrm>
              <a:off x="11612093" y="852046"/>
              <a:ext cx="213756" cy="21474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ый треугольник 29"/>
            <p:cNvSpPr/>
            <p:nvPr userDrawn="1"/>
          </p:nvSpPr>
          <p:spPr>
            <a:xfrm rot="5400000">
              <a:off x="11608129" y="611579"/>
              <a:ext cx="285008" cy="225631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761" y="354168"/>
            <a:ext cx="11269014" cy="5215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0761" y="1155700"/>
            <a:ext cx="11269014" cy="51435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1" name="Slide Number Placeholder 4"/>
          <p:cNvSpPr txBox="1">
            <a:spLocks/>
          </p:cNvSpPr>
          <p:nvPr userDrawn="1"/>
        </p:nvSpPr>
        <p:spPr>
          <a:xfrm>
            <a:off x="11703082" y="5948817"/>
            <a:ext cx="508001" cy="366183"/>
          </a:xfrm>
          <a:prstGeom prst="rect">
            <a:avLst/>
          </a:prstGeom>
          <a:noFill/>
        </p:spPr>
        <p:txBody>
          <a:bodyPr anchor="ctr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136B7D2-B98C-44FD-8D04-7EC62A564975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 rot="10800000" flipV="1">
            <a:off x="0" y="6512463"/>
            <a:ext cx="12192000" cy="290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-1" y="6687403"/>
            <a:ext cx="3526971" cy="171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 rot="10800000" flipV="1">
            <a:off x="3075708" y="6685808"/>
            <a:ext cx="3040011" cy="182105"/>
          </a:xfrm>
          <a:prstGeom prst="rect">
            <a:avLst/>
          </a:prstGeom>
          <a:solidFill>
            <a:srgbClr val="E04E39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115625" y="6685808"/>
            <a:ext cx="3526971" cy="172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 rot="10800000" flipV="1">
            <a:off x="9203377" y="6685809"/>
            <a:ext cx="3000498" cy="182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Рисунок 36" descr="мой бизнес.png"/>
          <p:cNvPicPr>
            <a:picLocks noChangeAspect="1"/>
          </p:cNvPicPr>
          <p:nvPr userDrawn="1"/>
        </p:nvPicPr>
        <p:blipFill>
          <a:blip r:embed="rId16" cstate="print"/>
          <a:stretch>
            <a:fillRect/>
          </a:stretch>
        </p:blipFill>
        <p:spPr>
          <a:xfrm>
            <a:off x="10385624" y="0"/>
            <a:ext cx="1806376" cy="94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62" r:id="rId2"/>
    <p:sldLayoutId id="2147483664" r:id="rId3"/>
    <p:sldLayoutId id="2147483650" r:id="rId4"/>
    <p:sldLayoutId id="2147483655" r:id="rId5"/>
    <p:sldLayoutId id="2147483657" r:id="rId6"/>
    <p:sldLayoutId id="2147483649" r:id="rId7"/>
    <p:sldLayoutId id="2147483670" r:id="rId8"/>
    <p:sldLayoutId id="2147483671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000" b="1" kern="1200" cap="all" baseline="0">
          <a:solidFill>
            <a:srgbClr val="581D00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SzPct val="100000"/>
        <a:buFont typeface="Arial" pitchFamily="34" charset="0"/>
        <a:buChar char="▪"/>
        <a:defRPr sz="2000" kern="1200">
          <a:solidFill>
            <a:srgbClr val="581D00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100000"/>
        <a:buFont typeface="Arial" pitchFamily="34" charset="0"/>
        <a:buChar char="▪"/>
        <a:defRPr sz="1800" kern="1200">
          <a:solidFill>
            <a:srgbClr val="581D00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100000"/>
        <a:buFont typeface="Arial" pitchFamily="34" charset="0"/>
        <a:buChar char="▪"/>
        <a:defRPr sz="1600" kern="1200">
          <a:solidFill>
            <a:srgbClr val="581D00"/>
          </a:solidFill>
          <a:latin typeface="+mn-lt"/>
          <a:ea typeface="+mn-ea"/>
          <a:cs typeface="+mn-cs"/>
        </a:defRPr>
      </a:lvl3pPr>
      <a:lvl4pPr marL="11887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100000"/>
        <a:buFont typeface="Arial" pitchFamily="34" charset="0"/>
        <a:buChar char="▪"/>
        <a:defRPr sz="1400" kern="1200">
          <a:solidFill>
            <a:srgbClr val="581D00"/>
          </a:solidFill>
          <a:latin typeface="+mn-lt"/>
          <a:ea typeface="+mn-ea"/>
          <a:cs typeface="+mn-cs"/>
        </a:defRPr>
      </a:lvl4pPr>
      <a:lvl5pPr marL="146304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100000"/>
        <a:buFont typeface="Arial" pitchFamily="34" charset="0"/>
        <a:buChar char="▪"/>
        <a:defRPr sz="1400" kern="1200">
          <a:solidFill>
            <a:srgbClr val="581D00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3840" userDrawn="1">
          <p15:clr>
            <a:srgbClr val="F26B43"/>
          </p15:clr>
        </p15:guide>
        <p15:guide id="4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chart" Target="../charts/chart1.xml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151400" y="962058"/>
            <a:ext cx="8040601" cy="2385299"/>
          </a:xfrm>
          <a:prstGeom prst="rect">
            <a:avLst/>
          </a:prstGeom>
          <a:noFill/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grpSp>
        <p:nvGrpSpPr>
          <p:cNvPr id="2" name="Group 35"/>
          <p:cNvGrpSpPr/>
          <p:nvPr/>
        </p:nvGrpSpPr>
        <p:grpSpPr>
          <a:xfrm>
            <a:off x="217858" y="962058"/>
            <a:ext cx="5881924" cy="2385299"/>
            <a:chOff x="-7985" y="901147"/>
            <a:chExt cx="3427845" cy="2131459"/>
          </a:xfrm>
          <a:solidFill>
            <a:schemeClr val="accent3"/>
          </a:solidFill>
        </p:grpSpPr>
        <p:sp>
          <p:nvSpPr>
            <p:cNvPr id="13" name="Rectangle 12"/>
            <p:cNvSpPr/>
            <p:nvPr/>
          </p:nvSpPr>
          <p:spPr>
            <a:xfrm>
              <a:off x="-7985" y="901147"/>
              <a:ext cx="3160757" cy="2131459"/>
            </a:xfrm>
            <a:prstGeom prst="rect">
              <a:avLst/>
            </a:prstGeom>
            <a:grpFill/>
            <a:ln>
              <a:noFill/>
            </a:ln>
            <a:effectLst>
              <a:outerShdw blurRad="317500" sx="1000" sy="1000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12" name="Isosceles Triangle 11"/>
            <p:cNvSpPr/>
            <p:nvPr/>
          </p:nvSpPr>
          <p:spPr>
            <a:xfrm rot="5400000">
              <a:off x="3036277" y="1813721"/>
              <a:ext cx="460856" cy="30631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</p:grpSp>
      <p:sp>
        <p:nvSpPr>
          <p:cNvPr id="34" name="Заголовок 1"/>
          <p:cNvSpPr>
            <a:spLocks noGrp="1"/>
          </p:cNvSpPr>
          <p:nvPr>
            <p:ph type="title"/>
          </p:nvPr>
        </p:nvSpPr>
        <p:spPr>
          <a:xfrm>
            <a:off x="465275" y="339654"/>
            <a:ext cx="11269014" cy="521594"/>
          </a:xfrm>
        </p:spPr>
        <p:txBody>
          <a:bodyPr>
            <a:normAutofit/>
          </a:bodyPr>
          <a:lstStyle/>
          <a:p>
            <a:r>
              <a:rPr lang="ru-RU" sz="2200" dirty="0" smtClean="0"/>
              <a:t>Приоритетный проект государства</a:t>
            </a:r>
            <a:endParaRPr lang="ru-RU" sz="2200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6052458" y="1054103"/>
            <a:ext cx="5898510" cy="2249714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2"/>
                </a:solidFill>
              </a:rPr>
              <a:t>РЕЗУЛЬТАТ:</a:t>
            </a:r>
          </a:p>
          <a:p>
            <a:pPr algn="ctr"/>
            <a:r>
              <a:rPr lang="ru-RU" sz="2000" dirty="0" smtClean="0">
                <a:solidFill>
                  <a:schemeClr val="tx2"/>
                </a:solidFill>
              </a:rPr>
              <a:t>Центры оказания услуг                                                         малому предпринимательству (ЦОУ «Мой бизнес») на базе банков и иных заинтересованных организаций действуют не менее чем в 80 субъектах Российской Федерации</a:t>
            </a:r>
            <a:endParaRPr lang="ru-RU" sz="1600" dirty="0">
              <a:solidFill>
                <a:schemeClr val="tx2"/>
              </a:solidFill>
            </a:endParaRPr>
          </a:p>
        </p:txBody>
      </p:sp>
      <p:grpSp>
        <p:nvGrpSpPr>
          <p:cNvPr id="3" name="Группа 51"/>
          <p:cNvGrpSpPr/>
          <p:nvPr/>
        </p:nvGrpSpPr>
        <p:grpSpPr>
          <a:xfrm>
            <a:off x="202911" y="4518780"/>
            <a:ext cx="1750791" cy="805287"/>
            <a:chOff x="217713" y="3940893"/>
            <a:chExt cx="1750791" cy="805287"/>
          </a:xfrm>
        </p:grpSpPr>
        <p:grpSp>
          <p:nvGrpSpPr>
            <p:cNvPr id="4" name="Группа 32"/>
            <p:cNvGrpSpPr/>
            <p:nvPr/>
          </p:nvGrpSpPr>
          <p:grpSpPr>
            <a:xfrm>
              <a:off x="217713" y="3940893"/>
              <a:ext cx="791153" cy="805287"/>
              <a:chOff x="217713" y="3940892"/>
              <a:chExt cx="791153" cy="805287"/>
            </a:xfrm>
          </p:grpSpPr>
          <p:sp>
            <p:nvSpPr>
              <p:cNvPr id="25" name="Sev01"/>
              <p:cNvSpPr/>
              <p:nvPr/>
            </p:nvSpPr>
            <p:spPr>
              <a:xfrm>
                <a:off x="217713" y="3940892"/>
                <a:ext cx="791153" cy="805287"/>
              </a:xfrm>
              <a:prstGeom prst="ellipse">
                <a:avLst/>
              </a:prstGeom>
              <a:solidFill>
                <a:schemeClr val="bg2"/>
              </a:solidFill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21917" tIns="60958" rIns="121917" bIns="60958" rtlCol="0" anchor="ctr"/>
              <a:lstStyle/>
              <a:p>
                <a:pPr algn="ctr"/>
                <a:endParaRPr lang="en-US" sz="1600" dirty="0">
                  <a:solidFill>
                    <a:schemeClr val="accent1">
                      <a:lumMod val="50000"/>
                    </a:schemeClr>
                  </a:solidFill>
                  <a:latin typeface="FontAwesome" pitchFamily="2" charset="0"/>
                </a:endParaRPr>
              </a:p>
            </p:txBody>
          </p:sp>
          <p:sp>
            <p:nvSpPr>
              <p:cNvPr id="45" name="Freeform 65"/>
              <p:cNvSpPr>
                <a:spLocks noEditPoints="1"/>
              </p:cNvSpPr>
              <p:nvPr/>
            </p:nvSpPr>
            <p:spPr bwMode="auto">
              <a:xfrm>
                <a:off x="360283" y="4141609"/>
                <a:ext cx="497871" cy="430835"/>
              </a:xfrm>
              <a:custGeom>
                <a:avLst/>
                <a:gdLst/>
                <a:ahLst/>
                <a:cxnLst>
                  <a:cxn ang="0">
                    <a:pos x="45" y="41"/>
                  </a:cxn>
                  <a:cxn ang="0">
                    <a:pos x="47" y="50"/>
                  </a:cxn>
                  <a:cxn ang="0">
                    <a:pos x="40" y="56"/>
                  </a:cxn>
                  <a:cxn ang="0">
                    <a:pos x="31" y="60"/>
                  </a:cxn>
                  <a:cxn ang="0">
                    <a:pos x="21" y="60"/>
                  </a:cxn>
                  <a:cxn ang="0">
                    <a:pos x="13" y="56"/>
                  </a:cxn>
                  <a:cxn ang="0">
                    <a:pos x="5" y="50"/>
                  </a:cxn>
                  <a:cxn ang="0">
                    <a:pos x="8" y="41"/>
                  </a:cxn>
                  <a:cxn ang="0">
                    <a:pos x="0" y="32"/>
                  </a:cxn>
                  <a:cxn ang="0">
                    <a:pos x="9" y="26"/>
                  </a:cxn>
                  <a:cxn ang="0">
                    <a:pos x="5" y="20"/>
                  </a:cxn>
                  <a:cxn ang="0">
                    <a:pos x="17" y="18"/>
                  </a:cxn>
                  <a:cxn ang="0">
                    <a:pos x="22" y="10"/>
                  </a:cxn>
                  <a:cxn ang="0">
                    <a:pos x="32" y="17"/>
                  </a:cxn>
                  <a:cxn ang="0">
                    <a:pos x="41" y="14"/>
                  </a:cxn>
                  <a:cxn ang="0">
                    <a:pos x="47" y="22"/>
                  </a:cxn>
                  <a:cxn ang="0">
                    <a:pos x="51" y="30"/>
                  </a:cxn>
                  <a:cxn ang="0">
                    <a:pos x="26" y="25"/>
                  </a:cxn>
                  <a:cxn ang="0">
                    <a:pos x="36" y="35"/>
                  </a:cxn>
                  <a:cxn ang="0">
                    <a:pos x="72" y="19"/>
                  </a:cxn>
                  <a:cxn ang="0">
                    <a:pos x="72" y="27"/>
                  </a:cxn>
                  <a:cxn ang="0">
                    <a:pos x="62" y="25"/>
                  </a:cxn>
                  <a:cxn ang="0">
                    <a:pos x="52" y="27"/>
                  </a:cxn>
                  <a:cxn ang="0">
                    <a:pos x="53" y="19"/>
                  </a:cxn>
                  <a:cxn ang="0">
                    <a:pos x="53" y="11"/>
                  </a:cxn>
                  <a:cxn ang="0">
                    <a:pos x="52" y="3"/>
                  </a:cxn>
                  <a:cxn ang="0">
                    <a:pos x="62" y="4"/>
                  </a:cxn>
                  <a:cxn ang="0">
                    <a:pos x="67" y="0"/>
                  </a:cxn>
                  <a:cxn ang="0">
                    <a:pos x="70" y="9"/>
                  </a:cxn>
                  <a:cxn ang="0">
                    <a:pos x="78" y="18"/>
                  </a:cxn>
                  <a:cxn ang="0">
                    <a:pos x="70" y="62"/>
                  </a:cxn>
                  <a:cxn ang="0">
                    <a:pos x="67" y="71"/>
                  </a:cxn>
                  <a:cxn ang="0">
                    <a:pos x="61" y="66"/>
                  </a:cxn>
                  <a:cxn ang="0">
                    <a:pos x="52" y="68"/>
                  </a:cxn>
                  <a:cxn ang="0">
                    <a:pos x="47" y="59"/>
                  </a:cxn>
                  <a:cxn ang="0">
                    <a:pos x="54" y="50"/>
                  </a:cxn>
                  <a:cxn ang="0">
                    <a:pos x="57" y="41"/>
                  </a:cxn>
                  <a:cxn ang="0">
                    <a:pos x="63" y="46"/>
                  </a:cxn>
                  <a:cxn ang="0">
                    <a:pos x="72" y="44"/>
                  </a:cxn>
                  <a:cxn ang="0">
                    <a:pos x="72" y="52"/>
                  </a:cxn>
                  <a:cxn ang="0">
                    <a:pos x="62" y="10"/>
                  </a:cxn>
                  <a:cxn ang="0">
                    <a:pos x="67" y="15"/>
                  </a:cxn>
                  <a:cxn ang="0">
                    <a:pos x="57" y="56"/>
                  </a:cxn>
                  <a:cxn ang="0">
                    <a:pos x="62" y="51"/>
                  </a:cxn>
                </a:cxnLst>
                <a:rect l="0" t="0" r="r" b="b"/>
                <a:pathLst>
                  <a:path w="78" h="71">
                    <a:moveTo>
                      <a:pt x="52" y="39"/>
                    </a:moveTo>
                    <a:cubicBezTo>
                      <a:pt x="52" y="40"/>
                      <a:pt x="51" y="40"/>
                      <a:pt x="51" y="40"/>
                    </a:cubicBezTo>
                    <a:cubicBezTo>
                      <a:pt x="45" y="41"/>
                      <a:pt x="45" y="41"/>
                      <a:pt x="45" y="41"/>
                    </a:cubicBezTo>
                    <a:cubicBezTo>
                      <a:pt x="44" y="42"/>
                      <a:pt x="44" y="43"/>
                      <a:pt x="43" y="44"/>
                    </a:cubicBezTo>
                    <a:cubicBezTo>
                      <a:pt x="45" y="46"/>
                      <a:pt x="46" y="47"/>
                      <a:pt x="47" y="49"/>
                    </a:cubicBezTo>
                    <a:cubicBezTo>
                      <a:pt x="47" y="49"/>
                      <a:pt x="47" y="49"/>
                      <a:pt x="47" y="50"/>
                    </a:cubicBezTo>
                    <a:cubicBezTo>
                      <a:pt x="47" y="50"/>
                      <a:pt x="47" y="50"/>
                      <a:pt x="47" y="50"/>
                    </a:cubicBezTo>
                    <a:cubicBezTo>
                      <a:pt x="46" y="52"/>
                      <a:pt x="42" y="56"/>
                      <a:pt x="41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4" y="53"/>
                      <a:pt x="33" y="53"/>
                      <a:pt x="32" y="54"/>
                    </a:cubicBezTo>
                    <a:cubicBezTo>
                      <a:pt x="32" y="56"/>
                      <a:pt x="32" y="58"/>
                      <a:pt x="31" y="60"/>
                    </a:cubicBezTo>
                    <a:cubicBezTo>
                      <a:pt x="31" y="61"/>
                      <a:pt x="30" y="61"/>
                      <a:pt x="30" y="61"/>
                    </a:cubicBezTo>
                    <a:cubicBezTo>
                      <a:pt x="22" y="61"/>
                      <a:pt x="22" y="61"/>
                      <a:pt x="22" y="61"/>
                    </a:cubicBezTo>
                    <a:cubicBezTo>
                      <a:pt x="22" y="61"/>
                      <a:pt x="21" y="61"/>
                      <a:pt x="21" y="60"/>
                    </a:cubicBezTo>
                    <a:cubicBezTo>
                      <a:pt x="20" y="54"/>
                      <a:pt x="20" y="54"/>
                      <a:pt x="20" y="54"/>
                    </a:cubicBezTo>
                    <a:cubicBezTo>
                      <a:pt x="19" y="54"/>
                      <a:pt x="18" y="53"/>
                      <a:pt x="17" y="53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2" y="56"/>
                      <a:pt x="12" y="56"/>
                      <a:pt x="12" y="56"/>
                    </a:cubicBezTo>
                    <a:cubicBezTo>
                      <a:pt x="11" y="56"/>
                      <a:pt x="11" y="56"/>
                      <a:pt x="11" y="56"/>
                    </a:cubicBezTo>
                    <a:cubicBezTo>
                      <a:pt x="10" y="55"/>
                      <a:pt x="5" y="51"/>
                      <a:pt x="5" y="50"/>
                    </a:cubicBezTo>
                    <a:cubicBezTo>
                      <a:pt x="5" y="49"/>
                      <a:pt x="5" y="49"/>
                      <a:pt x="5" y="49"/>
                    </a:cubicBezTo>
                    <a:cubicBezTo>
                      <a:pt x="7" y="47"/>
                      <a:pt x="8" y="46"/>
                      <a:pt x="9" y="44"/>
                    </a:cubicBezTo>
                    <a:cubicBezTo>
                      <a:pt x="8" y="43"/>
                      <a:pt x="8" y="42"/>
                      <a:pt x="8" y="41"/>
                    </a:cubicBezTo>
                    <a:cubicBezTo>
                      <a:pt x="1" y="40"/>
                      <a:pt x="1" y="40"/>
                      <a:pt x="1" y="40"/>
                    </a:cubicBezTo>
                    <a:cubicBezTo>
                      <a:pt x="1" y="40"/>
                      <a:pt x="0" y="40"/>
                      <a:pt x="0" y="3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1"/>
                      <a:pt x="1" y="30"/>
                      <a:pt x="1" y="30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28"/>
                      <a:pt x="8" y="27"/>
                      <a:pt x="9" y="26"/>
                    </a:cubicBezTo>
                    <a:cubicBezTo>
                      <a:pt x="8" y="25"/>
                      <a:pt x="7" y="23"/>
                      <a:pt x="5" y="22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21"/>
                      <a:pt x="5" y="20"/>
                      <a:pt x="5" y="20"/>
                    </a:cubicBezTo>
                    <a:cubicBezTo>
                      <a:pt x="6" y="19"/>
                      <a:pt x="11" y="14"/>
                      <a:pt x="12" y="14"/>
                    </a:cubicBezTo>
                    <a:cubicBezTo>
                      <a:pt x="12" y="14"/>
                      <a:pt x="12" y="14"/>
                      <a:pt x="13" y="14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8" y="18"/>
                      <a:pt x="19" y="17"/>
                      <a:pt x="20" y="17"/>
                    </a:cubicBezTo>
                    <a:cubicBezTo>
                      <a:pt x="21" y="15"/>
                      <a:pt x="21" y="13"/>
                      <a:pt x="21" y="11"/>
                    </a:cubicBezTo>
                    <a:cubicBezTo>
                      <a:pt x="21" y="10"/>
                      <a:pt x="22" y="10"/>
                      <a:pt x="22" y="10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10"/>
                      <a:pt x="31" y="10"/>
                      <a:pt x="31" y="11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4" y="18"/>
                      <a:pt x="35" y="18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41" y="14"/>
                    </a:cubicBezTo>
                    <a:cubicBezTo>
                      <a:pt x="41" y="14"/>
                      <a:pt x="41" y="14"/>
                      <a:pt x="41" y="14"/>
                    </a:cubicBezTo>
                    <a:cubicBezTo>
                      <a:pt x="42" y="15"/>
                      <a:pt x="47" y="20"/>
                      <a:pt x="47" y="21"/>
                    </a:cubicBezTo>
                    <a:cubicBezTo>
                      <a:pt x="47" y="21"/>
                      <a:pt x="47" y="21"/>
                      <a:pt x="47" y="22"/>
                    </a:cubicBezTo>
                    <a:cubicBezTo>
                      <a:pt x="46" y="23"/>
                      <a:pt x="45" y="25"/>
                      <a:pt x="43" y="26"/>
                    </a:cubicBezTo>
                    <a:cubicBezTo>
                      <a:pt x="44" y="27"/>
                      <a:pt x="44" y="28"/>
                      <a:pt x="45" y="30"/>
                    </a:cubicBezTo>
                    <a:cubicBezTo>
                      <a:pt x="51" y="30"/>
                      <a:pt x="51" y="30"/>
                      <a:pt x="51" y="30"/>
                    </a:cubicBezTo>
                    <a:cubicBezTo>
                      <a:pt x="51" y="31"/>
                      <a:pt x="52" y="31"/>
                      <a:pt x="52" y="32"/>
                    </a:cubicBezTo>
                    <a:lnTo>
                      <a:pt x="52" y="39"/>
                    </a:lnTo>
                    <a:close/>
                    <a:moveTo>
                      <a:pt x="26" y="25"/>
                    </a:moveTo>
                    <a:cubicBezTo>
                      <a:pt x="21" y="25"/>
                      <a:pt x="16" y="30"/>
                      <a:pt x="16" y="35"/>
                    </a:cubicBezTo>
                    <a:cubicBezTo>
                      <a:pt x="16" y="41"/>
                      <a:pt x="21" y="46"/>
                      <a:pt x="26" y="46"/>
                    </a:cubicBezTo>
                    <a:cubicBezTo>
                      <a:pt x="32" y="46"/>
                      <a:pt x="36" y="41"/>
                      <a:pt x="36" y="35"/>
                    </a:cubicBezTo>
                    <a:cubicBezTo>
                      <a:pt x="36" y="30"/>
                      <a:pt x="32" y="25"/>
                      <a:pt x="26" y="25"/>
                    </a:cubicBezTo>
                    <a:close/>
                    <a:moveTo>
                      <a:pt x="78" y="18"/>
                    </a:moveTo>
                    <a:cubicBezTo>
                      <a:pt x="78" y="18"/>
                      <a:pt x="72" y="19"/>
                      <a:pt x="72" y="19"/>
                    </a:cubicBezTo>
                    <a:cubicBezTo>
                      <a:pt x="71" y="20"/>
                      <a:pt x="71" y="20"/>
                      <a:pt x="70" y="21"/>
                    </a:cubicBezTo>
                    <a:cubicBezTo>
                      <a:pt x="71" y="22"/>
                      <a:pt x="72" y="26"/>
                      <a:pt x="72" y="26"/>
                    </a:cubicBezTo>
                    <a:cubicBezTo>
                      <a:pt x="72" y="27"/>
                      <a:pt x="72" y="27"/>
                      <a:pt x="72" y="27"/>
                    </a:cubicBezTo>
                    <a:cubicBezTo>
                      <a:pt x="72" y="27"/>
                      <a:pt x="68" y="30"/>
                      <a:pt x="67" y="30"/>
                    </a:cubicBezTo>
                    <a:cubicBezTo>
                      <a:pt x="67" y="30"/>
                      <a:pt x="64" y="26"/>
                      <a:pt x="63" y="25"/>
                    </a:cubicBezTo>
                    <a:cubicBezTo>
                      <a:pt x="63" y="25"/>
                      <a:pt x="63" y="25"/>
                      <a:pt x="62" y="25"/>
                    </a:cubicBezTo>
                    <a:cubicBezTo>
                      <a:pt x="62" y="25"/>
                      <a:pt x="61" y="25"/>
                      <a:pt x="61" y="25"/>
                    </a:cubicBezTo>
                    <a:cubicBezTo>
                      <a:pt x="61" y="26"/>
                      <a:pt x="58" y="30"/>
                      <a:pt x="57" y="30"/>
                    </a:cubicBezTo>
                    <a:cubicBezTo>
                      <a:pt x="57" y="30"/>
                      <a:pt x="53" y="27"/>
                      <a:pt x="52" y="27"/>
                    </a:cubicBezTo>
                    <a:cubicBezTo>
                      <a:pt x="52" y="27"/>
                      <a:pt x="52" y="27"/>
                      <a:pt x="52" y="26"/>
                    </a:cubicBezTo>
                    <a:cubicBezTo>
                      <a:pt x="52" y="26"/>
                      <a:pt x="54" y="22"/>
                      <a:pt x="54" y="21"/>
                    </a:cubicBezTo>
                    <a:cubicBezTo>
                      <a:pt x="53" y="20"/>
                      <a:pt x="53" y="20"/>
                      <a:pt x="53" y="19"/>
                    </a:cubicBezTo>
                    <a:cubicBezTo>
                      <a:pt x="52" y="19"/>
                      <a:pt x="47" y="18"/>
                      <a:pt x="47" y="18"/>
                    </a:cubicBezTo>
                    <a:cubicBezTo>
                      <a:pt x="47" y="12"/>
                      <a:pt x="47" y="12"/>
                      <a:pt x="47" y="12"/>
                    </a:cubicBezTo>
                    <a:cubicBezTo>
                      <a:pt x="47" y="11"/>
                      <a:pt x="52" y="11"/>
                      <a:pt x="53" y="11"/>
                    </a:cubicBezTo>
                    <a:cubicBezTo>
                      <a:pt x="53" y="10"/>
                      <a:pt x="53" y="9"/>
                      <a:pt x="54" y="9"/>
                    </a:cubicBezTo>
                    <a:cubicBezTo>
                      <a:pt x="54" y="8"/>
                      <a:pt x="52" y="4"/>
                      <a:pt x="52" y="3"/>
                    </a:cubicBezTo>
                    <a:cubicBezTo>
                      <a:pt x="52" y="3"/>
                      <a:pt x="52" y="3"/>
                      <a:pt x="52" y="3"/>
                    </a:cubicBezTo>
                    <a:cubicBezTo>
                      <a:pt x="53" y="3"/>
                      <a:pt x="57" y="0"/>
                      <a:pt x="57" y="0"/>
                    </a:cubicBezTo>
                    <a:cubicBezTo>
                      <a:pt x="58" y="0"/>
                      <a:pt x="61" y="4"/>
                      <a:pt x="61" y="5"/>
                    </a:cubicBezTo>
                    <a:cubicBezTo>
                      <a:pt x="61" y="4"/>
                      <a:pt x="62" y="4"/>
                      <a:pt x="62" y="4"/>
                    </a:cubicBezTo>
                    <a:cubicBezTo>
                      <a:pt x="63" y="4"/>
                      <a:pt x="63" y="4"/>
                      <a:pt x="63" y="5"/>
                    </a:cubicBezTo>
                    <a:cubicBezTo>
                      <a:pt x="64" y="3"/>
                      <a:pt x="66" y="1"/>
                      <a:pt x="6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8" y="0"/>
                      <a:pt x="72" y="2"/>
                      <a:pt x="72" y="3"/>
                    </a:cubicBezTo>
                    <a:cubicBezTo>
                      <a:pt x="72" y="3"/>
                      <a:pt x="72" y="3"/>
                      <a:pt x="72" y="3"/>
                    </a:cubicBezTo>
                    <a:cubicBezTo>
                      <a:pt x="72" y="4"/>
                      <a:pt x="71" y="8"/>
                      <a:pt x="70" y="9"/>
                    </a:cubicBezTo>
                    <a:cubicBezTo>
                      <a:pt x="71" y="9"/>
                      <a:pt x="71" y="10"/>
                      <a:pt x="72" y="11"/>
                    </a:cubicBezTo>
                    <a:cubicBezTo>
                      <a:pt x="72" y="11"/>
                      <a:pt x="78" y="11"/>
                      <a:pt x="78" y="12"/>
                    </a:cubicBezTo>
                    <a:lnTo>
                      <a:pt x="78" y="18"/>
                    </a:lnTo>
                    <a:close/>
                    <a:moveTo>
                      <a:pt x="78" y="59"/>
                    </a:moveTo>
                    <a:cubicBezTo>
                      <a:pt x="78" y="59"/>
                      <a:pt x="72" y="60"/>
                      <a:pt x="72" y="60"/>
                    </a:cubicBezTo>
                    <a:cubicBezTo>
                      <a:pt x="71" y="61"/>
                      <a:pt x="71" y="61"/>
                      <a:pt x="70" y="62"/>
                    </a:cubicBezTo>
                    <a:cubicBezTo>
                      <a:pt x="71" y="63"/>
                      <a:pt x="72" y="67"/>
                      <a:pt x="72" y="68"/>
                    </a:cubicBezTo>
                    <a:cubicBezTo>
                      <a:pt x="72" y="68"/>
                      <a:pt x="72" y="68"/>
                      <a:pt x="72" y="68"/>
                    </a:cubicBezTo>
                    <a:cubicBezTo>
                      <a:pt x="72" y="68"/>
                      <a:pt x="68" y="71"/>
                      <a:pt x="67" y="71"/>
                    </a:cubicBezTo>
                    <a:cubicBezTo>
                      <a:pt x="67" y="71"/>
                      <a:pt x="64" y="67"/>
                      <a:pt x="63" y="66"/>
                    </a:cubicBezTo>
                    <a:cubicBezTo>
                      <a:pt x="63" y="66"/>
                      <a:pt x="63" y="66"/>
                      <a:pt x="62" y="66"/>
                    </a:cubicBezTo>
                    <a:cubicBezTo>
                      <a:pt x="62" y="66"/>
                      <a:pt x="61" y="66"/>
                      <a:pt x="61" y="66"/>
                    </a:cubicBezTo>
                    <a:cubicBezTo>
                      <a:pt x="61" y="67"/>
                      <a:pt x="58" y="71"/>
                      <a:pt x="57" y="71"/>
                    </a:cubicBezTo>
                    <a:cubicBezTo>
                      <a:pt x="57" y="71"/>
                      <a:pt x="53" y="68"/>
                      <a:pt x="52" y="68"/>
                    </a:cubicBezTo>
                    <a:cubicBezTo>
                      <a:pt x="52" y="68"/>
                      <a:pt x="52" y="68"/>
                      <a:pt x="52" y="68"/>
                    </a:cubicBezTo>
                    <a:cubicBezTo>
                      <a:pt x="52" y="67"/>
                      <a:pt x="54" y="63"/>
                      <a:pt x="54" y="62"/>
                    </a:cubicBezTo>
                    <a:cubicBezTo>
                      <a:pt x="53" y="61"/>
                      <a:pt x="53" y="61"/>
                      <a:pt x="53" y="60"/>
                    </a:cubicBezTo>
                    <a:cubicBezTo>
                      <a:pt x="52" y="60"/>
                      <a:pt x="47" y="59"/>
                      <a:pt x="47" y="59"/>
                    </a:cubicBezTo>
                    <a:cubicBezTo>
                      <a:pt x="47" y="53"/>
                      <a:pt x="47" y="53"/>
                      <a:pt x="47" y="53"/>
                    </a:cubicBezTo>
                    <a:cubicBezTo>
                      <a:pt x="47" y="52"/>
                      <a:pt x="52" y="52"/>
                      <a:pt x="53" y="52"/>
                    </a:cubicBezTo>
                    <a:cubicBezTo>
                      <a:pt x="53" y="51"/>
                      <a:pt x="53" y="50"/>
                      <a:pt x="54" y="50"/>
                    </a:cubicBezTo>
                    <a:cubicBezTo>
                      <a:pt x="54" y="49"/>
                      <a:pt x="52" y="45"/>
                      <a:pt x="52" y="44"/>
                    </a:cubicBezTo>
                    <a:cubicBezTo>
                      <a:pt x="52" y="44"/>
                      <a:pt x="52" y="44"/>
                      <a:pt x="52" y="44"/>
                    </a:cubicBezTo>
                    <a:cubicBezTo>
                      <a:pt x="53" y="44"/>
                      <a:pt x="57" y="41"/>
                      <a:pt x="57" y="41"/>
                    </a:cubicBezTo>
                    <a:cubicBezTo>
                      <a:pt x="58" y="41"/>
                      <a:pt x="61" y="45"/>
                      <a:pt x="61" y="46"/>
                    </a:cubicBezTo>
                    <a:cubicBezTo>
                      <a:pt x="61" y="46"/>
                      <a:pt x="62" y="46"/>
                      <a:pt x="62" y="46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64" y="44"/>
                      <a:pt x="66" y="43"/>
                      <a:pt x="67" y="41"/>
                    </a:cubicBezTo>
                    <a:cubicBezTo>
                      <a:pt x="67" y="41"/>
                      <a:pt x="67" y="41"/>
                      <a:pt x="67" y="41"/>
                    </a:cubicBezTo>
                    <a:cubicBezTo>
                      <a:pt x="68" y="41"/>
                      <a:pt x="72" y="44"/>
                      <a:pt x="72" y="44"/>
                    </a:cubicBezTo>
                    <a:cubicBezTo>
                      <a:pt x="72" y="44"/>
                      <a:pt x="72" y="44"/>
                      <a:pt x="72" y="44"/>
                    </a:cubicBezTo>
                    <a:cubicBezTo>
                      <a:pt x="72" y="45"/>
                      <a:pt x="71" y="49"/>
                      <a:pt x="70" y="50"/>
                    </a:cubicBezTo>
                    <a:cubicBezTo>
                      <a:pt x="71" y="50"/>
                      <a:pt x="71" y="51"/>
                      <a:pt x="72" y="52"/>
                    </a:cubicBezTo>
                    <a:cubicBezTo>
                      <a:pt x="72" y="52"/>
                      <a:pt x="78" y="52"/>
                      <a:pt x="78" y="53"/>
                    </a:cubicBezTo>
                    <a:lnTo>
                      <a:pt x="78" y="59"/>
                    </a:lnTo>
                    <a:close/>
                    <a:moveTo>
                      <a:pt x="62" y="10"/>
                    </a:moveTo>
                    <a:cubicBezTo>
                      <a:pt x="59" y="10"/>
                      <a:pt x="57" y="12"/>
                      <a:pt x="57" y="15"/>
                    </a:cubicBezTo>
                    <a:cubicBezTo>
                      <a:pt x="57" y="18"/>
                      <a:pt x="59" y="20"/>
                      <a:pt x="62" y="20"/>
                    </a:cubicBezTo>
                    <a:cubicBezTo>
                      <a:pt x="65" y="20"/>
                      <a:pt x="67" y="18"/>
                      <a:pt x="67" y="15"/>
                    </a:cubicBezTo>
                    <a:cubicBezTo>
                      <a:pt x="67" y="12"/>
                      <a:pt x="65" y="10"/>
                      <a:pt x="62" y="10"/>
                    </a:cubicBezTo>
                    <a:close/>
                    <a:moveTo>
                      <a:pt x="62" y="51"/>
                    </a:moveTo>
                    <a:cubicBezTo>
                      <a:pt x="59" y="51"/>
                      <a:pt x="57" y="53"/>
                      <a:pt x="57" y="56"/>
                    </a:cubicBezTo>
                    <a:cubicBezTo>
                      <a:pt x="57" y="59"/>
                      <a:pt x="59" y="61"/>
                      <a:pt x="62" y="61"/>
                    </a:cubicBezTo>
                    <a:cubicBezTo>
                      <a:pt x="65" y="61"/>
                      <a:pt x="67" y="59"/>
                      <a:pt x="67" y="56"/>
                    </a:cubicBezTo>
                    <a:cubicBezTo>
                      <a:pt x="67" y="53"/>
                      <a:pt x="65" y="51"/>
                      <a:pt x="62" y="5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 dirty="0"/>
              </a:p>
            </p:txBody>
          </p:sp>
        </p:grpSp>
        <p:sp>
          <p:nvSpPr>
            <p:cNvPr id="53" name="TextBox 52"/>
            <p:cNvSpPr txBox="1"/>
            <p:nvPr/>
          </p:nvSpPr>
          <p:spPr>
            <a:xfrm>
              <a:off x="1059549" y="4158870"/>
              <a:ext cx="9089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 smtClean="0">
                  <a:solidFill>
                    <a:schemeClr val="accent1">
                      <a:lumMod val="50000"/>
                    </a:schemeClr>
                  </a:solidFill>
                </a:rPr>
                <a:t>Июнь 2017 г.</a:t>
              </a:r>
              <a:endParaRPr lang="ru-RU" sz="16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5" name="Группа 50"/>
          <p:cNvGrpSpPr/>
          <p:nvPr/>
        </p:nvGrpSpPr>
        <p:grpSpPr>
          <a:xfrm>
            <a:off x="3993522" y="4563615"/>
            <a:ext cx="1872588" cy="805287"/>
            <a:chOff x="3110784" y="3940893"/>
            <a:chExt cx="1872588" cy="805287"/>
          </a:xfrm>
        </p:grpSpPr>
        <p:grpSp>
          <p:nvGrpSpPr>
            <p:cNvPr id="6" name="Группа 36"/>
            <p:cNvGrpSpPr/>
            <p:nvPr/>
          </p:nvGrpSpPr>
          <p:grpSpPr>
            <a:xfrm>
              <a:off x="3110784" y="3940893"/>
              <a:ext cx="791153" cy="805287"/>
              <a:chOff x="3110784" y="3969921"/>
              <a:chExt cx="791153" cy="805287"/>
            </a:xfrm>
          </p:grpSpPr>
          <p:sp>
            <p:nvSpPr>
              <p:cNvPr id="26" name="Sev02"/>
              <p:cNvSpPr/>
              <p:nvPr/>
            </p:nvSpPr>
            <p:spPr>
              <a:xfrm>
                <a:off x="3110784" y="3969921"/>
                <a:ext cx="791153" cy="805287"/>
              </a:xfrm>
              <a:prstGeom prst="ellipse">
                <a:avLst/>
              </a:prstGeom>
              <a:solidFill>
                <a:schemeClr val="bg2"/>
              </a:solidFill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21917" tIns="60958" rIns="121917" bIns="60958" rtlCol="0" anchor="ctr"/>
              <a:lstStyle/>
              <a:p>
                <a:pPr algn="ctr"/>
                <a:endParaRPr lang="en-US" sz="1600" dirty="0">
                  <a:solidFill>
                    <a:schemeClr val="accent2">
                      <a:lumMod val="50000"/>
                    </a:schemeClr>
                  </a:solidFill>
                  <a:latin typeface="FontAwesome" pitchFamily="2" charset="0"/>
                </a:endParaRPr>
              </a:p>
            </p:txBody>
          </p:sp>
          <p:sp>
            <p:nvSpPr>
              <p:cNvPr id="43" name="Freeform 82"/>
              <p:cNvSpPr>
                <a:spLocks noEditPoints="1"/>
              </p:cNvSpPr>
              <p:nvPr/>
            </p:nvSpPr>
            <p:spPr bwMode="auto">
              <a:xfrm>
                <a:off x="3338286" y="4154490"/>
                <a:ext cx="370912" cy="432031"/>
              </a:xfrm>
              <a:custGeom>
                <a:avLst/>
                <a:gdLst/>
                <a:ahLst/>
                <a:cxnLst>
                  <a:cxn ang="0">
                    <a:pos x="61" y="26"/>
                  </a:cxn>
                  <a:cxn ang="0">
                    <a:pos x="61" y="68"/>
                  </a:cxn>
                  <a:cxn ang="0">
                    <a:pos x="58" y="72"/>
                  </a:cxn>
                  <a:cxn ang="0">
                    <a:pos x="4" y="72"/>
                  </a:cxn>
                  <a:cxn ang="0">
                    <a:pos x="0" y="68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36" y="0"/>
                  </a:cxn>
                  <a:cxn ang="0">
                    <a:pos x="36" y="22"/>
                  </a:cxn>
                  <a:cxn ang="0">
                    <a:pos x="40" y="26"/>
                  </a:cxn>
                  <a:cxn ang="0">
                    <a:pos x="61" y="26"/>
                  </a:cxn>
                  <a:cxn ang="0">
                    <a:pos x="46" y="32"/>
                  </a:cxn>
                  <a:cxn ang="0">
                    <a:pos x="45" y="31"/>
                  </a:cxn>
                  <a:cxn ang="0">
                    <a:pos x="16" y="31"/>
                  </a:cxn>
                  <a:cxn ang="0">
                    <a:pos x="15" y="32"/>
                  </a:cxn>
                  <a:cxn ang="0">
                    <a:pos x="15" y="35"/>
                  </a:cxn>
                  <a:cxn ang="0">
                    <a:pos x="16" y="36"/>
                  </a:cxn>
                  <a:cxn ang="0">
                    <a:pos x="45" y="36"/>
                  </a:cxn>
                  <a:cxn ang="0">
                    <a:pos x="46" y="35"/>
                  </a:cxn>
                  <a:cxn ang="0">
                    <a:pos x="46" y="32"/>
                  </a:cxn>
                  <a:cxn ang="0">
                    <a:pos x="46" y="43"/>
                  </a:cxn>
                  <a:cxn ang="0">
                    <a:pos x="45" y="41"/>
                  </a:cxn>
                  <a:cxn ang="0">
                    <a:pos x="16" y="41"/>
                  </a:cxn>
                  <a:cxn ang="0">
                    <a:pos x="15" y="43"/>
                  </a:cxn>
                  <a:cxn ang="0">
                    <a:pos x="15" y="45"/>
                  </a:cxn>
                  <a:cxn ang="0">
                    <a:pos x="16" y="47"/>
                  </a:cxn>
                  <a:cxn ang="0">
                    <a:pos x="45" y="47"/>
                  </a:cxn>
                  <a:cxn ang="0">
                    <a:pos x="46" y="45"/>
                  </a:cxn>
                  <a:cxn ang="0">
                    <a:pos x="46" y="43"/>
                  </a:cxn>
                  <a:cxn ang="0">
                    <a:pos x="46" y="53"/>
                  </a:cxn>
                  <a:cxn ang="0">
                    <a:pos x="45" y="52"/>
                  </a:cxn>
                  <a:cxn ang="0">
                    <a:pos x="16" y="52"/>
                  </a:cxn>
                  <a:cxn ang="0">
                    <a:pos x="15" y="53"/>
                  </a:cxn>
                  <a:cxn ang="0">
                    <a:pos x="15" y="56"/>
                  </a:cxn>
                  <a:cxn ang="0">
                    <a:pos x="16" y="57"/>
                  </a:cxn>
                  <a:cxn ang="0">
                    <a:pos x="45" y="57"/>
                  </a:cxn>
                  <a:cxn ang="0">
                    <a:pos x="46" y="56"/>
                  </a:cxn>
                  <a:cxn ang="0">
                    <a:pos x="46" y="53"/>
                  </a:cxn>
                  <a:cxn ang="0">
                    <a:pos x="60" y="21"/>
                  </a:cxn>
                  <a:cxn ang="0">
                    <a:pos x="41" y="21"/>
                  </a:cxn>
                  <a:cxn ang="0">
                    <a:pos x="41" y="2"/>
                  </a:cxn>
                  <a:cxn ang="0">
                    <a:pos x="42" y="3"/>
                  </a:cxn>
                  <a:cxn ang="0">
                    <a:pos x="59" y="19"/>
                  </a:cxn>
                  <a:cxn ang="0">
                    <a:pos x="60" y="21"/>
                  </a:cxn>
                </a:cxnLst>
                <a:rect l="0" t="0" r="r" b="b"/>
                <a:pathLst>
                  <a:path w="61" h="72">
                    <a:moveTo>
                      <a:pt x="61" y="26"/>
                    </a:moveTo>
                    <a:cubicBezTo>
                      <a:pt x="61" y="68"/>
                      <a:pt x="61" y="68"/>
                      <a:pt x="61" y="68"/>
                    </a:cubicBezTo>
                    <a:cubicBezTo>
                      <a:pt x="61" y="71"/>
                      <a:pt x="60" y="72"/>
                      <a:pt x="58" y="72"/>
                    </a:cubicBezTo>
                    <a:cubicBezTo>
                      <a:pt x="4" y="72"/>
                      <a:pt x="4" y="72"/>
                      <a:pt x="4" y="72"/>
                    </a:cubicBezTo>
                    <a:cubicBezTo>
                      <a:pt x="1" y="72"/>
                      <a:pt x="0" y="71"/>
                      <a:pt x="0" y="68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4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22"/>
                      <a:pt x="36" y="22"/>
                      <a:pt x="36" y="22"/>
                    </a:cubicBezTo>
                    <a:cubicBezTo>
                      <a:pt x="36" y="24"/>
                      <a:pt x="37" y="26"/>
                      <a:pt x="40" y="26"/>
                    </a:cubicBezTo>
                    <a:lnTo>
                      <a:pt x="61" y="26"/>
                    </a:lnTo>
                    <a:close/>
                    <a:moveTo>
                      <a:pt x="46" y="32"/>
                    </a:moveTo>
                    <a:cubicBezTo>
                      <a:pt x="46" y="32"/>
                      <a:pt x="45" y="31"/>
                      <a:pt x="45" y="31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6" y="31"/>
                      <a:pt x="15" y="32"/>
                      <a:pt x="15" y="32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5" y="36"/>
                      <a:pt x="16" y="36"/>
                      <a:pt x="16" y="36"/>
                    </a:cubicBezTo>
                    <a:cubicBezTo>
                      <a:pt x="45" y="36"/>
                      <a:pt x="45" y="36"/>
                      <a:pt x="45" y="36"/>
                    </a:cubicBezTo>
                    <a:cubicBezTo>
                      <a:pt x="45" y="36"/>
                      <a:pt x="46" y="36"/>
                      <a:pt x="46" y="35"/>
                    </a:cubicBezTo>
                    <a:lnTo>
                      <a:pt x="46" y="32"/>
                    </a:lnTo>
                    <a:close/>
                    <a:moveTo>
                      <a:pt x="46" y="43"/>
                    </a:moveTo>
                    <a:cubicBezTo>
                      <a:pt x="46" y="42"/>
                      <a:pt x="45" y="41"/>
                      <a:pt x="45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2"/>
                      <a:pt x="15" y="43"/>
                    </a:cubicBezTo>
                    <a:cubicBezTo>
                      <a:pt x="15" y="45"/>
                      <a:pt x="15" y="45"/>
                      <a:pt x="15" y="45"/>
                    </a:cubicBezTo>
                    <a:cubicBezTo>
                      <a:pt x="15" y="46"/>
                      <a:pt x="16" y="47"/>
                      <a:pt x="16" y="47"/>
                    </a:cubicBezTo>
                    <a:cubicBezTo>
                      <a:pt x="45" y="47"/>
                      <a:pt x="45" y="47"/>
                      <a:pt x="45" y="47"/>
                    </a:cubicBezTo>
                    <a:cubicBezTo>
                      <a:pt x="45" y="47"/>
                      <a:pt x="46" y="46"/>
                      <a:pt x="46" y="45"/>
                    </a:cubicBezTo>
                    <a:lnTo>
                      <a:pt x="46" y="43"/>
                    </a:lnTo>
                    <a:close/>
                    <a:moveTo>
                      <a:pt x="46" y="53"/>
                    </a:moveTo>
                    <a:cubicBezTo>
                      <a:pt x="46" y="52"/>
                      <a:pt x="45" y="52"/>
                      <a:pt x="45" y="52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5" y="52"/>
                      <a:pt x="15" y="53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15" y="56"/>
                      <a:pt x="16" y="57"/>
                      <a:pt x="16" y="57"/>
                    </a:cubicBezTo>
                    <a:cubicBezTo>
                      <a:pt x="45" y="57"/>
                      <a:pt x="45" y="57"/>
                      <a:pt x="45" y="57"/>
                    </a:cubicBezTo>
                    <a:cubicBezTo>
                      <a:pt x="45" y="57"/>
                      <a:pt x="46" y="56"/>
                      <a:pt x="46" y="56"/>
                    </a:cubicBezTo>
                    <a:lnTo>
                      <a:pt x="46" y="53"/>
                    </a:lnTo>
                    <a:close/>
                    <a:moveTo>
                      <a:pt x="60" y="21"/>
                    </a:move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"/>
                      <a:pt x="41" y="2"/>
                      <a:pt x="41" y="2"/>
                    </a:cubicBezTo>
                    <a:cubicBezTo>
                      <a:pt x="41" y="2"/>
                      <a:pt x="42" y="3"/>
                      <a:pt x="42" y="3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59" y="20"/>
                      <a:pt x="59" y="20"/>
                      <a:pt x="60" y="2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 dirty="0"/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3933376" y="4158870"/>
              <a:ext cx="1049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 smtClean="0">
                  <a:solidFill>
                    <a:schemeClr val="accent1">
                      <a:lumMod val="50000"/>
                    </a:schemeClr>
                  </a:solidFill>
                </a:rPr>
                <a:t>Декабрь 2017 г.</a:t>
              </a:r>
              <a:endParaRPr lang="ru-RU" sz="16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7" name="Группа 39"/>
          <p:cNvGrpSpPr/>
          <p:nvPr/>
        </p:nvGrpSpPr>
        <p:grpSpPr>
          <a:xfrm>
            <a:off x="10018740" y="4516576"/>
            <a:ext cx="1932228" cy="805287"/>
            <a:chOff x="9622956" y="3940893"/>
            <a:chExt cx="1932228" cy="805287"/>
          </a:xfrm>
        </p:grpSpPr>
        <p:grpSp>
          <p:nvGrpSpPr>
            <p:cNvPr id="8" name="Группа 41"/>
            <p:cNvGrpSpPr/>
            <p:nvPr/>
          </p:nvGrpSpPr>
          <p:grpSpPr>
            <a:xfrm>
              <a:off x="9622956" y="3940893"/>
              <a:ext cx="791153" cy="805287"/>
              <a:chOff x="9622956" y="3940891"/>
              <a:chExt cx="791153" cy="805287"/>
            </a:xfrm>
          </p:grpSpPr>
          <p:sp>
            <p:nvSpPr>
              <p:cNvPr id="28" name="Sev04"/>
              <p:cNvSpPr/>
              <p:nvPr/>
            </p:nvSpPr>
            <p:spPr>
              <a:xfrm>
                <a:off x="9622956" y="3940891"/>
                <a:ext cx="791153" cy="805287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21917" tIns="60958" rIns="121917" bIns="60958" rtlCol="0" anchor="ctr"/>
              <a:lstStyle/>
              <a:p>
                <a:pPr algn="ctr"/>
                <a:endParaRPr lang="en-US" sz="1600" dirty="0">
                  <a:solidFill>
                    <a:schemeClr val="accent4">
                      <a:lumMod val="50000"/>
                    </a:schemeClr>
                  </a:solidFill>
                  <a:latin typeface="FontAwesome" pitchFamily="2" charset="0"/>
                </a:endParaRPr>
              </a:p>
            </p:txBody>
          </p:sp>
          <p:sp>
            <p:nvSpPr>
              <p:cNvPr id="44" name="Freeform 145"/>
              <p:cNvSpPr>
                <a:spLocks/>
              </p:cNvSpPr>
              <p:nvPr/>
            </p:nvSpPr>
            <p:spPr bwMode="auto">
              <a:xfrm>
                <a:off x="9825112" y="4168320"/>
                <a:ext cx="421289" cy="354838"/>
              </a:xfrm>
              <a:custGeom>
                <a:avLst/>
                <a:gdLst/>
                <a:ahLst/>
                <a:cxnLst>
                  <a:cxn ang="0">
                    <a:pos x="64" y="51"/>
                  </a:cxn>
                  <a:cxn ang="0">
                    <a:pos x="60" y="55"/>
                  </a:cxn>
                  <a:cxn ang="0">
                    <a:pos x="49" y="55"/>
                  </a:cxn>
                  <a:cxn ang="0">
                    <a:pos x="45" y="51"/>
                  </a:cxn>
                  <a:cxn ang="0">
                    <a:pos x="45" y="40"/>
                  </a:cxn>
                  <a:cxn ang="0">
                    <a:pos x="49" y="36"/>
                  </a:cxn>
                  <a:cxn ang="0">
                    <a:pos x="52" y="36"/>
                  </a:cxn>
                  <a:cxn ang="0">
                    <a:pos x="52" y="30"/>
                  </a:cxn>
                  <a:cxn ang="0">
                    <a:pos x="34" y="30"/>
                  </a:cxn>
                  <a:cxn ang="0">
                    <a:pos x="34" y="36"/>
                  </a:cxn>
                  <a:cxn ang="0">
                    <a:pos x="37" y="36"/>
                  </a:cxn>
                  <a:cxn ang="0">
                    <a:pos x="41" y="40"/>
                  </a:cxn>
                  <a:cxn ang="0">
                    <a:pos x="41" y="51"/>
                  </a:cxn>
                  <a:cxn ang="0">
                    <a:pos x="37" y="55"/>
                  </a:cxn>
                  <a:cxn ang="0">
                    <a:pos x="26" y="55"/>
                  </a:cxn>
                  <a:cxn ang="0">
                    <a:pos x="23" y="51"/>
                  </a:cxn>
                  <a:cxn ang="0">
                    <a:pos x="23" y="40"/>
                  </a:cxn>
                  <a:cxn ang="0">
                    <a:pos x="26" y="36"/>
                  </a:cxn>
                  <a:cxn ang="0">
                    <a:pos x="29" y="36"/>
                  </a:cxn>
                  <a:cxn ang="0">
                    <a:pos x="29" y="30"/>
                  </a:cxn>
                  <a:cxn ang="0">
                    <a:pos x="11" y="30"/>
                  </a:cxn>
                  <a:cxn ang="0">
                    <a:pos x="11" y="36"/>
                  </a:cxn>
                  <a:cxn ang="0">
                    <a:pos x="15" y="36"/>
                  </a:cxn>
                  <a:cxn ang="0">
                    <a:pos x="18" y="40"/>
                  </a:cxn>
                  <a:cxn ang="0">
                    <a:pos x="18" y="51"/>
                  </a:cxn>
                  <a:cxn ang="0">
                    <a:pos x="15" y="55"/>
                  </a:cxn>
                  <a:cxn ang="0">
                    <a:pos x="3" y="55"/>
                  </a:cxn>
                  <a:cxn ang="0">
                    <a:pos x="0" y="51"/>
                  </a:cxn>
                  <a:cxn ang="0">
                    <a:pos x="0" y="40"/>
                  </a:cxn>
                  <a:cxn ang="0">
                    <a:pos x="3" y="36"/>
                  </a:cxn>
                  <a:cxn ang="0">
                    <a:pos x="7" y="36"/>
                  </a:cxn>
                  <a:cxn ang="0">
                    <a:pos x="7" y="30"/>
                  </a:cxn>
                  <a:cxn ang="0">
                    <a:pos x="11" y="25"/>
                  </a:cxn>
                  <a:cxn ang="0">
                    <a:pos x="29" y="25"/>
                  </a:cxn>
                  <a:cxn ang="0">
                    <a:pos x="29" y="18"/>
                  </a:cxn>
                  <a:cxn ang="0">
                    <a:pos x="26" y="18"/>
                  </a:cxn>
                  <a:cxn ang="0">
                    <a:pos x="23" y="15"/>
                  </a:cxn>
                  <a:cxn ang="0">
                    <a:pos x="23" y="3"/>
                  </a:cxn>
                  <a:cxn ang="0">
                    <a:pos x="26" y="0"/>
                  </a:cxn>
                  <a:cxn ang="0">
                    <a:pos x="37" y="0"/>
                  </a:cxn>
                  <a:cxn ang="0">
                    <a:pos x="41" y="3"/>
                  </a:cxn>
                  <a:cxn ang="0">
                    <a:pos x="41" y="15"/>
                  </a:cxn>
                  <a:cxn ang="0">
                    <a:pos x="37" y="18"/>
                  </a:cxn>
                  <a:cxn ang="0">
                    <a:pos x="34" y="18"/>
                  </a:cxn>
                  <a:cxn ang="0">
                    <a:pos x="34" y="25"/>
                  </a:cxn>
                  <a:cxn ang="0">
                    <a:pos x="52" y="25"/>
                  </a:cxn>
                  <a:cxn ang="0">
                    <a:pos x="57" y="30"/>
                  </a:cxn>
                  <a:cxn ang="0">
                    <a:pos x="57" y="36"/>
                  </a:cxn>
                  <a:cxn ang="0">
                    <a:pos x="60" y="36"/>
                  </a:cxn>
                  <a:cxn ang="0">
                    <a:pos x="64" y="40"/>
                  </a:cxn>
                  <a:cxn ang="0">
                    <a:pos x="64" y="51"/>
                  </a:cxn>
                </a:cxnLst>
                <a:rect l="0" t="0" r="r" b="b"/>
                <a:pathLst>
                  <a:path w="64" h="55">
                    <a:moveTo>
                      <a:pt x="64" y="51"/>
                    </a:moveTo>
                    <a:cubicBezTo>
                      <a:pt x="64" y="53"/>
                      <a:pt x="62" y="55"/>
                      <a:pt x="60" y="55"/>
                    </a:cubicBezTo>
                    <a:cubicBezTo>
                      <a:pt x="49" y="55"/>
                      <a:pt x="49" y="55"/>
                      <a:pt x="49" y="55"/>
                    </a:cubicBezTo>
                    <a:cubicBezTo>
                      <a:pt x="47" y="55"/>
                      <a:pt x="45" y="53"/>
                      <a:pt x="45" y="51"/>
                    </a:cubicBezTo>
                    <a:cubicBezTo>
                      <a:pt x="45" y="40"/>
                      <a:pt x="45" y="40"/>
                      <a:pt x="45" y="40"/>
                    </a:cubicBezTo>
                    <a:cubicBezTo>
                      <a:pt x="45" y="38"/>
                      <a:pt x="47" y="36"/>
                      <a:pt x="49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0"/>
                      <a:pt x="52" y="30"/>
                      <a:pt x="52" y="30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7" y="36"/>
                      <a:pt x="37" y="36"/>
                      <a:pt x="37" y="36"/>
                    </a:cubicBezTo>
                    <a:cubicBezTo>
                      <a:pt x="39" y="36"/>
                      <a:pt x="41" y="38"/>
                      <a:pt x="41" y="40"/>
                    </a:cubicBezTo>
                    <a:cubicBezTo>
                      <a:pt x="41" y="51"/>
                      <a:pt x="41" y="51"/>
                      <a:pt x="41" y="51"/>
                    </a:cubicBezTo>
                    <a:cubicBezTo>
                      <a:pt x="41" y="53"/>
                      <a:pt x="39" y="55"/>
                      <a:pt x="37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4" y="55"/>
                      <a:pt x="23" y="53"/>
                      <a:pt x="23" y="51"/>
                    </a:cubicBezTo>
                    <a:cubicBezTo>
                      <a:pt x="23" y="40"/>
                      <a:pt x="23" y="40"/>
                      <a:pt x="23" y="40"/>
                    </a:cubicBezTo>
                    <a:cubicBezTo>
                      <a:pt x="23" y="38"/>
                      <a:pt x="24" y="36"/>
                      <a:pt x="26" y="36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7" y="36"/>
                      <a:pt x="18" y="38"/>
                      <a:pt x="18" y="40"/>
                    </a:cubicBezTo>
                    <a:cubicBezTo>
                      <a:pt x="18" y="51"/>
                      <a:pt x="18" y="51"/>
                      <a:pt x="18" y="51"/>
                    </a:cubicBezTo>
                    <a:cubicBezTo>
                      <a:pt x="18" y="53"/>
                      <a:pt x="17" y="55"/>
                      <a:pt x="15" y="55"/>
                    </a:cubicBezTo>
                    <a:cubicBezTo>
                      <a:pt x="3" y="55"/>
                      <a:pt x="3" y="55"/>
                      <a:pt x="3" y="55"/>
                    </a:cubicBezTo>
                    <a:cubicBezTo>
                      <a:pt x="1" y="55"/>
                      <a:pt x="0" y="53"/>
                      <a:pt x="0" y="51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38"/>
                      <a:pt x="1" y="36"/>
                      <a:pt x="3" y="36"/>
                    </a:cubicBezTo>
                    <a:cubicBezTo>
                      <a:pt x="7" y="36"/>
                      <a:pt x="7" y="36"/>
                      <a:pt x="7" y="36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7" y="27"/>
                      <a:pt x="9" y="25"/>
                      <a:pt x="11" y="25"/>
                    </a:cubicBezTo>
                    <a:cubicBezTo>
                      <a:pt x="29" y="25"/>
                      <a:pt x="29" y="25"/>
                      <a:pt x="29" y="25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24" y="18"/>
                      <a:pt x="23" y="17"/>
                      <a:pt x="23" y="15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1"/>
                      <a:pt x="24" y="0"/>
                      <a:pt x="26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41" y="1"/>
                      <a:pt x="41" y="3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7"/>
                      <a:pt x="39" y="18"/>
                      <a:pt x="37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25"/>
                      <a:pt x="34" y="25"/>
                      <a:pt x="34" y="25"/>
                    </a:cubicBezTo>
                    <a:cubicBezTo>
                      <a:pt x="52" y="25"/>
                      <a:pt x="52" y="25"/>
                      <a:pt x="52" y="25"/>
                    </a:cubicBezTo>
                    <a:cubicBezTo>
                      <a:pt x="55" y="25"/>
                      <a:pt x="57" y="27"/>
                      <a:pt x="57" y="30"/>
                    </a:cubicBezTo>
                    <a:cubicBezTo>
                      <a:pt x="57" y="36"/>
                      <a:pt x="57" y="36"/>
                      <a:pt x="57" y="36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62" y="36"/>
                      <a:pt x="64" y="38"/>
                      <a:pt x="64" y="40"/>
                    </a:cubicBezTo>
                    <a:lnTo>
                      <a:pt x="64" y="5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 dirty="0"/>
              </a:p>
            </p:txBody>
          </p:sp>
        </p:grpSp>
        <p:sp>
          <p:nvSpPr>
            <p:cNvPr id="56" name="TextBox 55"/>
            <p:cNvSpPr txBox="1"/>
            <p:nvPr/>
          </p:nvSpPr>
          <p:spPr>
            <a:xfrm>
              <a:off x="10493833" y="4158870"/>
              <a:ext cx="106135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b="1" dirty="0" smtClean="0">
                  <a:solidFill>
                    <a:schemeClr val="tx2"/>
                  </a:solidFill>
                </a:rPr>
                <a:t>Декабрь 2018 г.</a:t>
              </a:r>
              <a:endParaRPr lang="ru-RU" sz="1600" b="1" dirty="0">
                <a:solidFill>
                  <a:schemeClr val="tx2"/>
                </a:solidFill>
              </a:endParaRPr>
            </a:p>
          </p:txBody>
        </p:sp>
      </p:grpSp>
      <p:sp>
        <p:nvSpPr>
          <p:cNvPr id="39" name="Прямоугольник 38"/>
          <p:cNvSpPr/>
          <p:nvPr/>
        </p:nvSpPr>
        <p:spPr>
          <a:xfrm>
            <a:off x="420915" y="1079499"/>
            <a:ext cx="492034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МАЛЫЙ БИЗНЕС И ПОДДЕРЖКА ИНДИВИДУАЛЬНОЙ ПРЕДПРИНИМАТЕЛЬСКОЙ ИНИЦИАТИВЫ</a:t>
            </a:r>
            <a:endParaRPr lang="ru-RU" sz="2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449943" y="2152112"/>
            <a:ext cx="478971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утвержден Президиумом Совета при Президенте Российской Федерации по стратегическому развитию и приоритетным проектам                      (протокол от 21 ноября 2016 г. № 10)</a:t>
            </a:r>
          </a:p>
        </p:txBody>
      </p:sp>
      <p:grpSp>
        <p:nvGrpSpPr>
          <p:cNvPr id="10" name="Группа 39"/>
          <p:cNvGrpSpPr/>
          <p:nvPr/>
        </p:nvGrpSpPr>
        <p:grpSpPr>
          <a:xfrm>
            <a:off x="7059433" y="4507398"/>
            <a:ext cx="1919528" cy="805287"/>
            <a:chOff x="9622956" y="3940893"/>
            <a:chExt cx="1919528" cy="805287"/>
          </a:xfrm>
        </p:grpSpPr>
        <p:grpSp>
          <p:nvGrpSpPr>
            <p:cNvPr id="11" name="Группа 41"/>
            <p:cNvGrpSpPr/>
            <p:nvPr/>
          </p:nvGrpSpPr>
          <p:grpSpPr>
            <a:xfrm>
              <a:off x="9622956" y="3940893"/>
              <a:ext cx="791153" cy="805287"/>
              <a:chOff x="9622956" y="3940891"/>
              <a:chExt cx="791153" cy="805287"/>
            </a:xfrm>
          </p:grpSpPr>
          <p:sp>
            <p:nvSpPr>
              <p:cNvPr id="33" name="Sev04"/>
              <p:cNvSpPr/>
              <p:nvPr/>
            </p:nvSpPr>
            <p:spPr>
              <a:xfrm>
                <a:off x="9622956" y="3940891"/>
                <a:ext cx="791153" cy="805287"/>
              </a:xfrm>
              <a:prstGeom prst="ellipse">
                <a:avLst/>
              </a:prstGeom>
              <a:solidFill>
                <a:schemeClr val="bg2"/>
              </a:solidFill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21917" tIns="60958" rIns="121917" bIns="60958" rtlCol="0" anchor="ctr"/>
              <a:lstStyle/>
              <a:p>
                <a:pPr algn="ctr"/>
                <a:endParaRPr lang="en-US" sz="1600" dirty="0">
                  <a:solidFill>
                    <a:schemeClr val="accent4">
                      <a:lumMod val="50000"/>
                    </a:schemeClr>
                  </a:solidFill>
                  <a:latin typeface="FontAwesome" pitchFamily="2" charset="0"/>
                </a:endParaRPr>
              </a:p>
            </p:txBody>
          </p:sp>
          <p:sp>
            <p:nvSpPr>
              <p:cNvPr id="35" name="Freeform 145"/>
              <p:cNvSpPr>
                <a:spLocks/>
              </p:cNvSpPr>
              <p:nvPr/>
            </p:nvSpPr>
            <p:spPr bwMode="auto">
              <a:xfrm>
                <a:off x="9825112" y="4168320"/>
                <a:ext cx="421289" cy="354838"/>
              </a:xfrm>
              <a:custGeom>
                <a:avLst/>
                <a:gdLst/>
                <a:ahLst/>
                <a:cxnLst>
                  <a:cxn ang="0">
                    <a:pos x="64" y="51"/>
                  </a:cxn>
                  <a:cxn ang="0">
                    <a:pos x="60" y="55"/>
                  </a:cxn>
                  <a:cxn ang="0">
                    <a:pos x="49" y="55"/>
                  </a:cxn>
                  <a:cxn ang="0">
                    <a:pos x="45" y="51"/>
                  </a:cxn>
                  <a:cxn ang="0">
                    <a:pos x="45" y="40"/>
                  </a:cxn>
                  <a:cxn ang="0">
                    <a:pos x="49" y="36"/>
                  </a:cxn>
                  <a:cxn ang="0">
                    <a:pos x="52" y="36"/>
                  </a:cxn>
                  <a:cxn ang="0">
                    <a:pos x="52" y="30"/>
                  </a:cxn>
                  <a:cxn ang="0">
                    <a:pos x="34" y="30"/>
                  </a:cxn>
                  <a:cxn ang="0">
                    <a:pos x="34" y="36"/>
                  </a:cxn>
                  <a:cxn ang="0">
                    <a:pos x="37" y="36"/>
                  </a:cxn>
                  <a:cxn ang="0">
                    <a:pos x="41" y="40"/>
                  </a:cxn>
                  <a:cxn ang="0">
                    <a:pos x="41" y="51"/>
                  </a:cxn>
                  <a:cxn ang="0">
                    <a:pos x="37" y="55"/>
                  </a:cxn>
                  <a:cxn ang="0">
                    <a:pos x="26" y="55"/>
                  </a:cxn>
                  <a:cxn ang="0">
                    <a:pos x="23" y="51"/>
                  </a:cxn>
                  <a:cxn ang="0">
                    <a:pos x="23" y="40"/>
                  </a:cxn>
                  <a:cxn ang="0">
                    <a:pos x="26" y="36"/>
                  </a:cxn>
                  <a:cxn ang="0">
                    <a:pos x="29" y="36"/>
                  </a:cxn>
                  <a:cxn ang="0">
                    <a:pos x="29" y="30"/>
                  </a:cxn>
                  <a:cxn ang="0">
                    <a:pos x="11" y="30"/>
                  </a:cxn>
                  <a:cxn ang="0">
                    <a:pos x="11" y="36"/>
                  </a:cxn>
                  <a:cxn ang="0">
                    <a:pos x="15" y="36"/>
                  </a:cxn>
                  <a:cxn ang="0">
                    <a:pos x="18" y="40"/>
                  </a:cxn>
                  <a:cxn ang="0">
                    <a:pos x="18" y="51"/>
                  </a:cxn>
                  <a:cxn ang="0">
                    <a:pos x="15" y="55"/>
                  </a:cxn>
                  <a:cxn ang="0">
                    <a:pos x="3" y="55"/>
                  </a:cxn>
                  <a:cxn ang="0">
                    <a:pos x="0" y="51"/>
                  </a:cxn>
                  <a:cxn ang="0">
                    <a:pos x="0" y="40"/>
                  </a:cxn>
                  <a:cxn ang="0">
                    <a:pos x="3" y="36"/>
                  </a:cxn>
                  <a:cxn ang="0">
                    <a:pos x="7" y="36"/>
                  </a:cxn>
                  <a:cxn ang="0">
                    <a:pos x="7" y="30"/>
                  </a:cxn>
                  <a:cxn ang="0">
                    <a:pos x="11" y="25"/>
                  </a:cxn>
                  <a:cxn ang="0">
                    <a:pos x="29" y="25"/>
                  </a:cxn>
                  <a:cxn ang="0">
                    <a:pos x="29" y="18"/>
                  </a:cxn>
                  <a:cxn ang="0">
                    <a:pos x="26" y="18"/>
                  </a:cxn>
                  <a:cxn ang="0">
                    <a:pos x="23" y="15"/>
                  </a:cxn>
                  <a:cxn ang="0">
                    <a:pos x="23" y="3"/>
                  </a:cxn>
                  <a:cxn ang="0">
                    <a:pos x="26" y="0"/>
                  </a:cxn>
                  <a:cxn ang="0">
                    <a:pos x="37" y="0"/>
                  </a:cxn>
                  <a:cxn ang="0">
                    <a:pos x="41" y="3"/>
                  </a:cxn>
                  <a:cxn ang="0">
                    <a:pos x="41" y="15"/>
                  </a:cxn>
                  <a:cxn ang="0">
                    <a:pos x="37" y="18"/>
                  </a:cxn>
                  <a:cxn ang="0">
                    <a:pos x="34" y="18"/>
                  </a:cxn>
                  <a:cxn ang="0">
                    <a:pos x="34" y="25"/>
                  </a:cxn>
                  <a:cxn ang="0">
                    <a:pos x="52" y="25"/>
                  </a:cxn>
                  <a:cxn ang="0">
                    <a:pos x="57" y="30"/>
                  </a:cxn>
                  <a:cxn ang="0">
                    <a:pos x="57" y="36"/>
                  </a:cxn>
                  <a:cxn ang="0">
                    <a:pos x="60" y="36"/>
                  </a:cxn>
                  <a:cxn ang="0">
                    <a:pos x="64" y="40"/>
                  </a:cxn>
                  <a:cxn ang="0">
                    <a:pos x="64" y="51"/>
                  </a:cxn>
                </a:cxnLst>
                <a:rect l="0" t="0" r="r" b="b"/>
                <a:pathLst>
                  <a:path w="64" h="55">
                    <a:moveTo>
                      <a:pt x="64" y="51"/>
                    </a:moveTo>
                    <a:cubicBezTo>
                      <a:pt x="64" y="53"/>
                      <a:pt x="62" y="55"/>
                      <a:pt x="60" y="55"/>
                    </a:cubicBezTo>
                    <a:cubicBezTo>
                      <a:pt x="49" y="55"/>
                      <a:pt x="49" y="55"/>
                      <a:pt x="49" y="55"/>
                    </a:cubicBezTo>
                    <a:cubicBezTo>
                      <a:pt x="47" y="55"/>
                      <a:pt x="45" y="53"/>
                      <a:pt x="45" y="51"/>
                    </a:cubicBezTo>
                    <a:cubicBezTo>
                      <a:pt x="45" y="40"/>
                      <a:pt x="45" y="40"/>
                      <a:pt x="45" y="40"/>
                    </a:cubicBezTo>
                    <a:cubicBezTo>
                      <a:pt x="45" y="38"/>
                      <a:pt x="47" y="36"/>
                      <a:pt x="49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0"/>
                      <a:pt x="52" y="30"/>
                      <a:pt x="52" y="30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7" y="36"/>
                      <a:pt x="37" y="36"/>
                      <a:pt x="37" y="36"/>
                    </a:cubicBezTo>
                    <a:cubicBezTo>
                      <a:pt x="39" y="36"/>
                      <a:pt x="41" y="38"/>
                      <a:pt x="41" y="40"/>
                    </a:cubicBezTo>
                    <a:cubicBezTo>
                      <a:pt x="41" y="51"/>
                      <a:pt x="41" y="51"/>
                      <a:pt x="41" y="51"/>
                    </a:cubicBezTo>
                    <a:cubicBezTo>
                      <a:pt x="41" y="53"/>
                      <a:pt x="39" y="55"/>
                      <a:pt x="37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4" y="55"/>
                      <a:pt x="23" y="53"/>
                      <a:pt x="23" y="51"/>
                    </a:cubicBezTo>
                    <a:cubicBezTo>
                      <a:pt x="23" y="40"/>
                      <a:pt x="23" y="40"/>
                      <a:pt x="23" y="40"/>
                    </a:cubicBezTo>
                    <a:cubicBezTo>
                      <a:pt x="23" y="38"/>
                      <a:pt x="24" y="36"/>
                      <a:pt x="26" y="36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7" y="36"/>
                      <a:pt x="18" y="38"/>
                      <a:pt x="18" y="40"/>
                    </a:cubicBezTo>
                    <a:cubicBezTo>
                      <a:pt x="18" y="51"/>
                      <a:pt x="18" y="51"/>
                      <a:pt x="18" y="51"/>
                    </a:cubicBezTo>
                    <a:cubicBezTo>
                      <a:pt x="18" y="53"/>
                      <a:pt x="17" y="55"/>
                      <a:pt x="15" y="55"/>
                    </a:cubicBezTo>
                    <a:cubicBezTo>
                      <a:pt x="3" y="55"/>
                      <a:pt x="3" y="55"/>
                      <a:pt x="3" y="55"/>
                    </a:cubicBezTo>
                    <a:cubicBezTo>
                      <a:pt x="1" y="55"/>
                      <a:pt x="0" y="53"/>
                      <a:pt x="0" y="51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38"/>
                      <a:pt x="1" y="36"/>
                      <a:pt x="3" y="36"/>
                    </a:cubicBezTo>
                    <a:cubicBezTo>
                      <a:pt x="7" y="36"/>
                      <a:pt x="7" y="36"/>
                      <a:pt x="7" y="36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7" y="27"/>
                      <a:pt x="9" y="25"/>
                      <a:pt x="11" y="25"/>
                    </a:cubicBezTo>
                    <a:cubicBezTo>
                      <a:pt x="29" y="25"/>
                      <a:pt x="29" y="25"/>
                      <a:pt x="29" y="25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24" y="18"/>
                      <a:pt x="23" y="17"/>
                      <a:pt x="23" y="15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1"/>
                      <a:pt x="24" y="0"/>
                      <a:pt x="26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41" y="1"/>
                      <a:pt x="41" y="3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7"/>
                      <a:pt x="39" y="18"/>
                      <a:pt x="37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25"/>
                      <a:pt x="34" y="25"/>
                      <a:pt x="34" y="25"/>
                    </a:cubicBezTo>
                    <a:cubicBezTo>
                      <a:pt x="52" y="25"/>
                      <a:pt x="52" y="25"/>
                      <a:pt x="52" y="25"/>
                    </a:cubicBezTo>
                    <a:cubicBezTo>
                      <a:pt x="55" y="25"/>
                      <a:pt x="57" y="27"/>
                      <a:pt x="57" y="30"/>
                    </a:cubicBezTo>
                    <a:cubicBezTo>
                      <a:pt x="57" y="36"/>
                      <a:pt x="57" y="36"/>
                      <a:pt x="57" y="36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62" y="36"/>
                      <a:pt x="64" y="38"/>
                      <a:pt x="64" y="40"/>
                    </a:cubicBezTo>
                    <a:lnTo>
                      <a:pt x="64" y="5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 dirty="0"/>
              </a:p>
            </p:txBody>
          </p:sp>
        </p:grpSp>
        <p:sp>
          <p:nvSpPr>
            <p:cNvPr id="32" name="TextBox 31"/>
            <p:cNvSpPr txBox="1"/>
            <p:nvPr/>
          </p:nvSpPr>
          <p:spPr>
            <a:xfrm>
              <a:off x="10493833" y="4158870"/>
              <a:ext cx="104865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 smtClean="0">
                  <a:solidFill>
                    <a:schemeClr val="accent1">
                      <a:lumMod val="50000"/>
                    </a:schemeClr>
                  </a:solidFill>
                </a:rPr>
                <a:t>Февраль 2018 г.</a:t>
              </a:r>
              <a:endParaRPr lang="ru-RU" sz="16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4561274" y="3497912"/>
            <a:ext cx="2880000" cy="900000"/>
          </a:xfrm>
          <a:prstGeom prst="homePlate">
            <a:avLst>
              <a:gd name="adj" fmla="val 27076"/>
            </a:avLst>
          </a:prstGeom>
          <a:solidFill>
            <a:schemeClr val="bg2"/>
          </a:solidFill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 algn="ctr">
              <a:defRPr sz="1500"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Первая волна тиражирования системы ЦОУ в </a:t>
            </a:r>
            <a:r>
              <a:rPr lang="en-US" dirty="0"/>
              <a:t>40</a:t>
            </a:r>
            <a:r>
              <a:rPr lang="ru-RU" dirty="0"/>
              <a:t> регионах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583587" y="3497912"/>
            <a:ext cx="2880000" cy="900000"/>
          </a:xfrm>
          <a:prstGeom prst="homePlate">
            <a:avLst>
              <a:gd name="adj" fmla="val 19595"/>
            </a:avLst>
          </a:prstGeom>
          <a:solidFill>
            <a:schemeClr val="bg2"/>
          </a:solidFill>
        </p:spPr>
        <p:txBody>
          <a:bodyPr wrap="square" rtlCol="0" anchor="ctr" anchorCtr="0">
            <a:noAutofit/>
          </a:bodyPr>
          <a:lstStyle/>
          <a:p>
            <a:pPr algn="ctr"/>
            <a:r>
              <a:rPr lang="ru-RU" sz="1500" b="1" dirty="0" smtClean="0">
                <a:solidFill>
                  <a:schemeClr val="bg1"/>
                </a:solidFill>
              </a:rPr>
              <a:t>Развитие системы ЦОУ в 5 пилотных регионах</a:t>
            </a:r>
            <a:endParaRPr lang="ru-RU" sz="1500" b="1" dirty="0">
              <a:solidFill>
                <a:schemeClr val="bg1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538961" y="3497912"/>
            <a:ext cx="2880000" cy="900000"/>
          </a:xfrm>
          <a:prstGeom prst="homePlate">
            <a:avLst>
              <a:gd name="adj" fmla="val 27076"/>
            </a:avLst>
          </a:prstGeom>
          <a:solidFill>
            <a:schemeClr val="tx1"/>
          </a:solidFill>
          <a:ln w="19050">
            <a:noFill/>
          </a:ln>
        </p:spPr>
        <p:txBody>
          <a:bodyPr wrap="square" rtlCol="0" anchor="ctr">
            <a:spAutoFit/>
          </a:bodyPr>
          <a:lstStyle/>
          <a:p>
            <a:r>
              <a:rPr lang="ru-RU" sz="1500" b="1" dirty="0" smtClean="0">
                <a:solidFill>
                  <a:schemeClr val="bg1"/>
                </a:solidFill>
              </a:rPr>
              <a:t>Вторая волна тиражирования системы ЦОУ в </a:t>
            </a:r>
            <a:r>
              <a:rPr lang="en-US" sz="1500" b="1" dirty="0" smtClean="0">
                <a:solidFill>
                  <a:schemeClr val="bg1"/>
                </a:solidFill>
              </a:rPr>
              <a:t>8</a:t>
            </a:r>
            <a:r>
              <a:rPr lang="ru-RU" sz="1500" b="1" dirty="0" smtClean="0">
                <a:solidFill>
                  <a:schemeClr val="bg1"/>
                </a:solidFill>
              </a:rPr>
              <a:t>0 регионах</a:t>
            </a:r>
            <a:endParaRPr lang="ru-RU" sz="1500" b="1" dirty="0">
              <a:solidFill>
                <a:schemeClr val="bg1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0516648" y="3497912"/>
            <a:ext cx="1529577" cy="900000"/>
          </a:xfrm>
          <a:prstGeom prst="homePlate">
            <a:avLst>
              <a:gd name="adj" fmla="val 27076"/>
            </a:avLst>
          </a:prstGeom>
          <a:solidFill>
            <a:schemeClr val="tx1"/>
          </a:solidFill>
          <a:ln w="19050">
            <a:noFill/>
          </a:ln>
        </p:spPr>
        <p:txBody>
          <a:bodyPr wrap="square" rtlCol="0" anchor="ctr">
            <a:spAutoFit/>
          </a:bodyPr>
          <a:lstStyle>
            <a:defPPr>
              <a:defRPr lang="en-US"/>
            </a:defPPr>
            <a:lvl1pPr>
              <a:defRPr sz="1500" b="1">
                <a:solidFill>
                  <a:schemeClr val="bg1"/>
                </a:solidFill>
              </a:defRPr>
            </a:lvl1pPr>
          </a:lstStyle>
          <a:p>
            <a:r>
              <a:rPr lang="ru-RU" b="0" dirty="0" smtClean="0"/>
              <a:t>Дальнейшее развитие сети ЦОУ</a:t>
            </a:r>
            <a:endParaRPr lang="ru-RU" b="0" dirty="0"/>
          </a:p>
        </p:txBody>
      </p:sp>
      <p:sp>
        <p:nvSpPr>
          <p:cNvPr id="71" name="TextBox 70"/>
          <p:cNvSpPr txBox="1"/>
          <p:nvPr/>
        </p:nvSpPr>
        <p:spPr>
          <a:xfrm>
            <a:off x="170534" y="3497912"/>
            <a:ext cx="1315366" cy="900000"/>
          </a:xfrm>
          <a:prstGeom prst="homePlate">
            <a:avLst>
              <a:gd name="adj" fmla="val 11759"/>
            </a:avLst>
          </a:prstGeom>
          <a:solidFill>
            <a:schemeClr val="bg2"/>
          </a:solidFill>
        </p:spPr>
        <p:txBody>
          <a:bodyPr wrap="square" lIns="108000" rIns="36000" rtlCol="0" anchor="ctr" anchorCtr="0">
            <a:spAutoFit/>
          </a:bodyPr>
          <a:lstStyle/>
          <a:p>
            <a:r>
              <a:rPr lang="ru-RU" sz="1500" b="1" dirty="0" smtClean="0">
                <a:solidFill>
                  <a:schemeClr val="bg1"/>
                </a:solidFill>
              </a:rPr>
              <a:t>Запуск ЦОУ в 5 пилотных регионах</a:t>
            </a:r>
            <a:endParaRPr lang="ru-RU" sz="15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98393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" name="Chart 63"/>
          <p:cNvGraphicFramePr/>
          <p:nvPr>
            <p:extLst>
              <p:ext uri="{D42A27DB-BD31-4B8C-83A1-F6EECF244321}">
                <p14:modId xmlns="" xmlns:p14="http://schemas.microsoft.com/office/powerpoint/2010/main" val="571002533"/>
              </p:ext>
            </p:extLst>
          </p:nvPr>
        </p:nvGraphicFramePr>
        <p:xfrm>
          <a:off x="457497" y="1456934"/>
          <a:ext cx="11193518" cy="2954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4" name="TextBox 53"/>
          <p:cNvSpPr txBox="1"/>
          <p:nvPr/>
        </p:nvSpPr>
        <p:spPr>
          <a:xfrm rot="19506680">
            <a:off x="8356408" y="4085669"/>
            <a:ext cx="57900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solidFill>
                  <a:schemeClr val="accent1"/>
                </a:solidFill>
              </a:rPr>
              <a:t>июн.17</a:t>
            </a:r>
            <a:endParaRPr lang="ru-RU" sz="1000" dirty="0">
              <a:solidFill>
                <a:schemeClr val="accent1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 rot="19616947">
            <a:off x="8790152" y="4083323"/>
            <a:ext cx="52450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solidFill>
                  <a:schemeClr val="accent1"/>
                </a:solidFill>
              </a:rPr>
              <a:t>окт.17</a:t>
            </a:r>
            <a:endParaRPr lang="ru-RU" sz="1000" dirty="0">
              <a:solidFill>
                <a:schemeClr val="accent1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 rot="19385625">
            <a:off x="9184038" y="4083323"/>
            <a:ext cx="5389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solidFill>
                  <a:schemeClr val="accent1"/>
                </a:solidFill>
              </a:rPr>
              <a:t>янв.18</a:t>
            </a:r>
            <a:endParaRPr lang="ru-RU" sz="1000" dirty="0">
              <a:solidFill>
                <a:schemeClr val="accent1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 rot="19452491">
            <a:off x="9589650" y="4080978"/>
            <a:ext cx="56457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solidFill>
                  <a:schemeClr val="accent1"/>
                </a:solidFill>
              </a:rPr>
              <a:t>май.18</a:t>
            </a:r>
            <a:endParaRPr lang="ru-RU" sz="1000" dirty="0">
              <a:solidFill>
                <a:schemeClr val="accent1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 rot="19465751">
            <a:off x="9984696" y="4080979"/>
            <a:ext cx="5453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solidFill>
                  <a:schemeClr val="accent1"/>
                </a:solidFill>
              </a:rPr>
              <a:t>ноя.18</a:t>
            </a:r>
            <a:endParaRPr lang="ru-RU" sz="1000" dirty="0">
              <a:solidFill>
                <a:schemeClr val="accent1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 rot="19365172">
            <a:off x="10392952" y="4088443"/>
            <a:ext cx="5437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solidFill>
                  <a:schemeClr val="accent1"/>
                </a:solidFill>
              </a:rPr>
              <a:t>дек.18</a:t>
            </a:r>
          </a:p>
          <a:p>
            <a:r>
              <a:rPr lang="ru-RU" sz="1000" dirty="0" smtClean="0">
                <a:solidFill>
                  <a:schemeClr val="accent1"/>
                </a:solidFill>
              </a:rPr>
              <a:t>(план)</a:t>
            </a:r>
            <a:endParaRPr lang="ru-RU" sz="1000" dirty="0">
              <a:solidFill>
                <a:schemeClr val="accent1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 rot="19506680">
            <a:off x="4671259" y="4083321"/>
            <a:ext cx="57900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solidFill>
                  <a:schemeClr val="accent1"/>
                </a:solidFill>
              </a:rPr>
              <a:t>июн.17</a:t>
            </a:r>
            <a:endParaRPr lang="ru-RU" sz="1000" dirty="0">
              <a:solidFill>
                <a:schemeClr val="accent1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 rot="19616947">
            <a:off x="5105003" y="4080975"/>
            <a:ext cx="52450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solidFill>
                  <a:schemeClr val="accent1"/>
                </a:solidFill>
              </a:rPr>
              <a:t>окт.17</a:t>
            </a:r>
            <a:endParaRPr lang="ru-RU" sz="1000" dirty="0">
              <a:solidFill>
                <a:schemeClr val="accent1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 rot="19385625">
            <a:off x="5498889" y="4080975"/>
            <a:ext cx="5389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solidFill>
                  <a:schemeClr val="accent1"/>
                </a:solidFill>
              </a:rPr>
              <a:t>янв.18</a:t>
            </a:r>
            <a:endParaRPr lang="ru-RU" sz="1000" dirty="0">
              <a:solidFill>
                <a:schemeClr val="accent1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 rot="19452491">
            <a:off x="5904501" y="4078630"/>
            <a:ext cx="56457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solidFill>
                  <a:schemeClr val="accent1"/>
                </a:solidFill>
              </a:rPr>
              <a:t>май.18</a:t>
            </a:r>
            <a:endParaRPr lang="ru-RU" sz="1000" dirty="0">
              <a:solidFill>
                <a:schemeClr val="accent1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 rot="19465751">
            <a:off x="6299547" y="4078631"/>
            <a:ext cx="5453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solidFill>
                  <a:schemeClr val="accent1"/>
                </a:solidFill>
              </a:rPr>
              <a:t>ноя.18</a:t>
            </a:r>
            <a:endParaRPr lang="ru-RU" sz="1000" dirty="0">
              <a:solidFill>
                <a:schemeClr val="accent1"/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 rot="19365172">
            <a:off x="6799244" y="4086095"/>
            <a:ext cx="5437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solidFill>
                  <a:schemeClr val="accent1"/>
                </a:solidFill>
              </a:rPr>
              <a:t>дек.18</a:t>
            </a:r>
          </a:p>
          <a:p>
            <a:r>
              <a:rPr lang="ru-RU" sz="1000" dirty="0" smtClean="0">
                <a:solidFill>
                  <a:schemeClr val="accent1"/>
                </a:solidFill>
              </a:rPr>
              <a:t>(план)</a:t>
            </a:r>
            <a:endParaRPr lang="ru-RU" sz="1000" dirty="0">
              <a:solidFill>
                <a:schemeClr val="accent1"/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 rot="19506680">
            <a:off x="1081909" y="4083321"/>
            <a:ext cx="57900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solidFill>
                  <a:schemeClr val="accent1"/>
                </a:solidFill>
              </a:rPr>
              <a:t>июн.17</a:t>
            </a:r>
            <a:endParaRPr lang="ru-RU" sz="1000" dirty="0">
              <a:solidFill>
                <a:schemeClr val="accent1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 rot="19616947">
            <a:off x="1515653" y="4080975"/>
            <a:ext cx="52450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solidFill>
                  <a:schemeClr val="accent1"/>
                </a:solidFill>
              </a:rPr>
              <a:t>окт.17</a:t>
            </a:r>
            <a:endParaRPr lang="ru-RU" sz="1000" dirty="0">
              <a:solidFill>
                <a:schemeClr val="accent1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 rot="19385625">
            <a:off x="1909539" y="4080975"/>
            <a:ext cx="5389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solidFill>
                  <a:schemeClr val="accent1"/>
                </a:solidFill>
              </a:rPr>
              <a:t>янв.18</a:t>
            </a:r>
            <a:endParaRPr lang="ru-RU" sz="1000" dirty="0">
              <a:solidFill>
                <a:schemeClr val="accent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 rot="19452491">
            <a:off x="2315151" y="4078630"/>
            <a:ext cx="56457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solidFill>
                  <a:schemeClr val="accent1"/>
                </a:solidFill>
              </a:rPr>
              <a:t>май.18</a:t>
            </a:r>
            <a:endParaRPr lang="ru-RU" sz="1000" dirty="0">
              <a:solidFill>
                <a:schemeClr val="accent1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 rot="19465751">
            <a:off x="2710197" y="4078631"/>
            <a:ext cx="5453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solidFill>
                  <a:schemeClr val="accent1"/>
                </a:solidFill>
              </a:rPr>
              <a:t>ноя.18</a:t>
            </a:r>
            <a:endParaRPr lang="ru-RU" sz="1000" dirty="0">
              <a:solidFill>
                <a:schemeClr val="accent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 rot="19365172">
            <a:off x="3157642" y="4086095"/>
            <a:ext cx="5437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solidFill>
                  <a:schemeClr val="accent1"/>
                </a:solidFill>
              </a:rPr>
              <a:t>дек.18</a:t>
            </a:r>
          </a:p>
          <a:p>
            <a:r>
              <a:rPr lang="ru-RU" sz="1000" dirty="0" smtClean="0">
                <a:solidFill>
                  <a:schemeClr val="accent1"/>
                </a:solidFill>
              </a:rPr>
              <a:t>(план)</a:t>
            </a:r>
            <a:endParaRPr lang="ru-RU" sz="1000" dirty="0">
              <a:solidFill>
                <a:schemeClr val="accent1"/>
              </a:solidFill>
            </a:endParaRPr>
          </a:p>
        </p:txBody>
      </p:sp>
      <p:graphicFrame>
        <p:nvGraphicFramePr>
          <p:cNvPr id="49" name="Схема 48"/>
          <p:cNvGraphicFramePr/>
          <p:nvPr>
            <p:extLst>
              <p:ext uri="{D42A27DB-BD31-4B8C-83A1-F6EECF244321}">
                <p14:modId xmlns="" xmlns:p14="http://schemas.microsoft.com/office/powerpoint/2010/main" val="1673531836"/>
              </p:ext>
            </p:extLst>
          </p:nvPr>
        </p:nvGraphicFramePr>
        <p:xfrm>
          <a:off x="912321" y="729689"/>
          <a:ext cx="10930240" cy="8319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ДИНАМИКА приоритетного </a:t>
            </a:r>
            <a:r>
              <a:rPr lang="ru-RU" dirty="0" err="1" smtClean="0"/>
              <a:t>ПРОЕКТа</a:t>
            </a:r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803564" y="4946073"/>
            <a:ext cx="10335491" cy="775458"/>
          </a:xfrm>
          <a:prstGeom prst="rect">
            <a:avLst/>
          </a:prstGeom>
          <a:solidFill>
            <a:schemeClr val="tx2"/>
          </a:solidFill>
          <a:ln>
            <a:solidFill>
              <a:srgbClr val="E040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В </a:t>
            </a:r>
            <a:r>
              <a:rPr lang="ru-RU" sz="2400" dirty="0" smtClean="0"/>
              <a:t>73 субъектах открыто 184 </a:t>
            </a:r>
            <a:r>
              <a:rPr lang="ru-RU" sz="2400" dirty="0" smtClean="0"/>
              <a:t>ЦОУ</a:t>
            </a:r>
            <a:r>
              <a:rPr lang="en-US" sz="2800" dirty="0" smtClean="0"/>
              <a:t> </a:t>
            </a:r>
            <a:r>
              <a:rPr lang="en-US" sz="2000" dirty="0" smtClean="0"/>
              <a:t>(</a:t>
            </a:r>
            <a:r>
              <a:rPr lang="ru-RU" sz="2000" dirty="0" smtClean="0"/>
              <a:t>по состоянию на 21.11.18)</a:t>
            </a: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3964819214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465259" y="930146"/>
            <a:ext cx="5211763" cy="437031"/>
          </a:xfrm>
          <a:prstGeom prst="rect">
            <a:avLst/>
          </a:prstGeom>
        </p:spPr>
        <p:txBody>
          <a:bodyPr wrap="square" lIns="91429" tIns="45714" rIns="91429" bIns="45714">
            <a:spAutoFit/>
          </a:bodyPr>
          <a:lstStyle/>
          <a:p>
            <a:pPr>
              <a:lnSpc>
                <a:spcPct val="120000"/>
              </a:lnSpc>
              <a:spcBef>
                <a:spcPts val="502"/>
              </a:spcBef>
              <a:buClr>
                <a:schemeClr val="bg1"/>
              </a:buClr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ЦОУ открыты на базе </a:t>
            </a:r>
            <a:r>
              <a:rPr lang="ru-RU" sz="2000" b="1" dirty="0" smtClean="0">
                <a:solidFill>
                  <a:schemeClr val="tx2"/>
                </a:solidFill>
              </a:rPr>
              <a:t>25 банков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Банки, участвующие в проекте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6456036"/>
              </p:ext>
            </p:extLst>
          </p:nvPr>
        </p:nvGraphicFramePr>
        <p:xfrm>
          <a:off x="405790" y="1708520"/>
          <a:ext cx="11588090" cy="45273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62697">
                  <a:extLst>
                    <a:ext uri="{9D8B030D-6E8A-4147-A177-3AD203B41FA5}">
                      <a16:colId xmlns="" xmlns:a16="http://schemas.microsoft.com/office/drawing/2014/main" val="3914470483"/>
                    </a:ext>
                  </a:extLst>
                </a:gridCol>
                <a:gridCol w="3691939">
                  <a:extLst>
                    <a:ext uri="{9D8B030D-6E8A-4147-A177-3AD203B41FA5}">
                      <a16:colId xmlns="" xmlns:a16="http://schemas.microsoft.com/office/drawing/2014/main" val="2894756287"/>
                    </a:ext>
                  </a:extLst>
                </a:gridCol>
                <a:gridCol w="4033454">
                  <a:extLst>
                    <a:ext uri="{9D8B030D-6E8A-4147-A177-3AD203B41FA5}">
                      <a16:colId xmlns="" xmlns:a16="http://schemas.microsoft.com/office/drawing/2014/main" val="3444243199"/>
                    </a:ext>
                  </a:extLst>
                </a:gridCol>
              </a:tblGrid>
              <a:tr h="508688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ПАО «Сбербанк 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России»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ПАО 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Новгородский Универсальный коммерческий банк «</a:t>
                      </a:r>
                      <a:r>
                        <a:rPr lang="ru-RU" sz="1400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Новобанк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»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«КРАЕВОЙ КОММЕРЧЕСКИЙ СИБИРСКИЙ СОЦИАЛЬНЫЙ БАНК» ОБЩЕСТВО С ОГРАНИЧЕННОЙ ОТВЕТСТВЕННОСТЬЮ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904025684"/>
                  </a:ext>
                </a:extLst>
              </a:tr>
              <a:tr h="48559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АО 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«Российский Сельскохозяйственный банк»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ПАО Банк 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«Левобережный»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Прио-Внешторгбанк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(ПАО)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16347321"/>
                  </a:ext>
                </a:extLst>
              </a:tr>
              <a:tr h="48559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ПАО «</a:t>
                      </a:r>
                      <a:r>
                        <a:rPr lang="ru-RU" sz="1400" u="none" strike="noStrike" dirty="0" err="1" smtClean="0">
                          <a:solidFill>
                            <a:schemeClr val="tx1"/>
                          </a:solidFill>
                          <a:effectLst/>
                        </a:rPr>
                        <a:t>Промсвязьбанк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»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«</a:t>
                      </a:r>
                      <a:r>
                        <a:rPr lang="ru-RU" sz="1400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Газпромбанк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» </a:t>
                      </a:r>
                      <a:r>
                        <a:rPr lang="ru-RU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(АО)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ПАО 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коммерческий банк "Уральский финансовый дом"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589038564"/>
                  </a:ext>
                </a:extLst>
              </a:tr>
              <a:tr h="32025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Банк ВТБ </a:t>
                      </a:r>
                      <a:r>
                        <a:rPr lang="ru-RU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(ПАО)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ПАО «БИН 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Банк»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Коммерческий банк «Кубань Кредит» общество с ограниченной ответственностью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20290107"/>
                  </a:ext>
                </a:extLst>
              </a:tr>
              <a:tr h="48559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ПАО Банк 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«Возрождение»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ПАО 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«Восточный экспресс банк» 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ПАО</a:t>
                      </a:r>
                      <a:r>
                        <a:rPr lang="ru-RU" sz="14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 «</a:t>
                      </a:r>
                      <a:r>
                        <a:rPr lang="ru-RU" sz="1400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НБД-Банк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»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661406334"/>
                  </a:ext>
                </a:extLst>
              </a:tr>
              <a:tr h="48559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ПАО  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коммерческий банк «</a:t>
                      </a:r>
                      <a:r>
                        <a:rPr lang="ru-RU" sz="1400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Центр-инвест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»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ПАО «Московский 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Индустриальный банк»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ПАО «</a:t>
                      </a:r>
                      <a:r>
                        <a:rPr lang="ru-RU" sz="1400" u="none" strike="noStrike" dirty="0" err="1" smtClean="0">
                          <a:solidFill>
                            <a:schemeClr val="tx1"/>
                          </a:solidFill>
                          <a:effectLst/>
                        </a:rPr>
                        <a:t>Томскпромстройбанк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»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670338593"/>
                  </a:ext>
                </a:extLst>
              </a:tr>
              <a:tr h="508688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ПАО «БАНК 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УРАЛСИБ»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АО Акционерный 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Коммерческий Банк «</a:t>
                      </a:r>
                      <a:r>
                        <a:rPr lang="ru-RU" sz="1400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Алмазэргиэнбанк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» 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АО «Альфа 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Банк»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822941749"/>
                  </a:ext>
                </a:extLst>
              </a:tr>
              <a:tr h="508688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АО коммерческий банк «ИВАНОВО»</a:t>
                      </a:r>
                      <a:endParaRPr lang="ru-RU" sz="1400" b="0" i="0" u="none" strike="noStrike" dirty="0" smtClean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+mn-lt"/>
                        </a:rPr>
                        <a:t>ПАО Социальный коммерческий банк Приморья «</a:t>
                      </a:r>
                      <a:r>
                        <a:rPr lang="ru-RU" sz="1400" b="0" i="0" u="none" strike="noStrike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+mn-lt"/>
                        </a:rPr>
                        <a:t>Примсоцбанк</a:t>
                      </a:r>
                      <a:r>
                        <a:rPr lang="ru-RU" sz="1400" b="0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+mn-lt"/>
                        </a:rPr>
                        <a:t>» </a:t>
                      </a:r>
                    </a:p>
                  </a:txBody>
                  <a:tcPr marL="108000" marR="7620" marT="7620" marB="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ПАО</a:t>
                      </a:r>
                      <a:r>
                        <a:rPr lang="ru-RU" sz="1400" u="none" strike="noStrik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40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 «БАНК «САНКТ-ПЕТЕРБУРГ»</a:t>
                      </a:r>
                      <a:endParaRPr lang="ru-RU" sz="1400" b="0" i="0" u="none" strike="noStrike" dirty="0" smtClean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5592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БАНК «НАЛЬЧИК» (ООО)</a:t>
                      </a:r>
                      <a:endParaRPr lang="ru-RU" sz="1400" b="0" i="0" u="none" strike="noStrike" dirty="0" smtClean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08000" marR="7620" marT="7620" marB="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9658497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СУБЪЕКТЫ, В КОТОРЫХ НЕ СОЗДАНЫ ЦОУ </a:t>
            </a:r>
            <a:r>
              <a:rPr lang="ru-RU" cap="none" dirty="0" smtClean="0"/>
              <a:t>(по состоянию на 21.11.2018)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69196864"/>
              </p:ext>
            </p:extLst>
          </p:nvPr>
        </p:nvGraphicFramePr>
        <p:xfrm>
          <a:off x="535572" y="1724293"/>
          <a:ext cx="9810211" cy="505187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028822">
                  <a:extLst>
                    <a:ext uri="{9D8B030D-6E8A-4147-A177-3AD203B41FA5}">
                      <a16:colId xmlns:a16="http://schemas.microsoft.com/office/drawing/2014/main" xmlns="" val="510723467"/>
                    </a:ext>
                  </a:extLst>
                </a:gridCol>
                <a:gridCol w="4781389">
                  <a:extLst>
                    <a:ext uri="{9D8B030D-6E8A-4147-A177-3AD203B41FA5}">
                      <a16:colId xmlns:a16="http://schemas.microsoft.com/office/drawing/2014/main" xmlns="" val="1417229813"/>
                    </a:ext>
                  </a:extLst>
                </a:gridCol>
              </a:tblGrid>
              <a:tr h="831799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E04E39"/>
                          </a:solidFill>
                        </a:rPr>
                        <a:t>Магаданская область – </a:t>
                      </a:r>
                      <a:r>
                        <a:rPr lang="ru-RU" b="0" dirty="0" smtClean="0">
                          <a:solidFill>
                            <a:srgbClr val="E04E39"/>
                          </a:solidFill>
                        </a:rPr>
                        <a:t>открытие</a:t>
                      </a:r>
                      <a:r>
                        <a:rPr lang="ru-RU" b="0" baseline="0" dirty="0" smtClean="0">
                          <a:solidFill>
                            <a:srgbClr val="E04E39"/>
                          </a:solidFill>
                        </a:rPr>
                        <a:t> ЦОУ не планируется</a:t>
                      </a:r>
                      <a:endParaRPr lang="ru-RU" b="0" dirty="0">
                        <a:solidFill>
                          <a:srgbClr val="E04E3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04E3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Республика Крым - 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04E3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декабрь 2018 года</a:t>
                      </a:r>
                    </a:p>
                    <a:p>
                      <a:endParaRPr lang="ru-RU" dirty="0">
                        <a:solidFill>
                          <a:srgbClr val="E04E39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21558367"/>
                  </a:ext>
                </a:extLst>
              </a:tr>
              <a:tr h="826418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E04E39"/>
                          </a:solidFill>
                        </a:rPr>
                        <a:t>Москва - </a:t>
                      </a:r>
                      <a:r>
                        <a:rPr lang="ru-RU" b="0" dirty="0" smtClean="0">
                          <a:solidFill>
                            <a:srgbClr val="E04E39"/>
                          </a:solidFill>
                        </a:rPr>
                        <a:t>открытие</a:t>
                      </a:r>
                      <a:r>
                        <a:rPr lang="ru-RU" b="0" baseline="0" dirty="0" smtClean="0">
                          <a:solidFill>
                            <a:srgbClr val="E04E39"/>
                          </a:solidFill>
                        </a:rPr>
                        <a:t> ЦОУ не планируется</a:t>
                      </a:r>
                      <a:endParaRPr lang="ru-RU" b="0" dirty="0">
                        <a:solidFill>
                          <a:srgbClr val="E04E3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04E3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Республика Северная Осетия – 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04E3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Алания - ноябрь 2018 года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b="1" dirty="0">
                        <a:solidFill>
                          <a:srgbClr val="E04E39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10669388"/>
                  </a:ext>
                </a:extLst>
              </a:tr>
              <a:tr h="826418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E04E39"/>
                          </a:solidFill>
                        </a:rPr>
                        <a:t>Мурманская область – </a:t>
                      </a:r>
                      <a:r>
                        <a:rPr lang="ru-RU" b="0" dirty="0" smtClean="0">
                          <a:solidFill>
                            <a:srgbClr val="E04E39"/>
                          </a:solidFill>
                        </a:rPr>
                        <a:t>декабрь 2018 года</a:t>
                      </a:r>
                      <a:endParaRPr lang="ru-RU" b="0" dirty="0">
                        <a:solidFill>
                          <a:srgbClr val="E04E3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04E3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Севастополь – 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04E3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декабрь 2018 года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04E39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86481409"/>
                  </a:ext>
                </a:extLst>
              </a:tr>
              <a:tr h="8264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04E39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Орловская область - 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04E3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ноябрь 2018 года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04E39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04E3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Тамбовская область - 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04E3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декабрь 2018 года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04E39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96750896"/>
                  </a:ext>
                </a:extLst>
              </a:tr>
              <a:tr h="8264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04E39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Псковская область -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04E39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04E3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декабрь 2018 года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E04E39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04E39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04E3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Чеченская Республика – 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04E3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ноябрь 2018 года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04E39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1770817"/>
                  </a:ext>
                </a:extLst>
              </a:tr>
              <a:tr h="8264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04E3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Республика Адыгея – 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04E3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декабрь 2018 года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04E39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04E3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Чукотский автономный округ – 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04E3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2019 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04E3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год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04E39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137034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48641" y="940527"/>
            <a:ext cx="7550330" cy="40011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КРАСНАЯ ЗОНА</a:t>
            </a:r>
            <a:endParaRPr lang="ru-RU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5694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МФЦ для бизнеса">
  <a:themeElements>
    <a:clrScheme name="Другая 2">
      <a:dk1>
        <a:srgbClr val="623B2A"/>
      </a:dk1>
      <a:lt1>
        <a:srgbClr val="FFFFFF"/>
      </a:lt1>
      <a:dk2>
        <a:srgbClr val="E04E39"/>
      </a:dk2>
      <a:lt2>
        <a:srgbClr val="C39367"/>
      </a:lt2>
      <a:accent1>
        <a:srgbClr val="2C2A29"/>
      </a:accent1>
      <a:accent2>
        <a:srgbClr val="5F5F5F"/>
      </a:accent2>
      <a:accent3>
        <a:srgbClr val="DDDDDD"/>
      </a:accent3>
      <a:accent4>
        <a:srgbClr val="B2B2B2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alibri Light">
      <a:majorFont>
        <a:latin typeface="Calibri Light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15_4109default" id="{E728D685-11FC-4812-BA85-57AC6F9C9F40}" vid="{BC4E008B-95FF-4815-904E-143A8EDFC1D4}"/>
    </a:ext>
  </a:extLst>
</a:theme>
</file>

<file path=ppt/theme/theme2.xml><?xml version="1.0" encoding="utf-8"?>
<a:theme xmlns:a="http://schemas.openxmlformats.org/drawingml/2006/main" name="Office Theme">
  <a:themeElements>
    <a:clrScheme name="HealthFitness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87A91B"/>
      </a:accent1>
      <a:accent2>
        <a:srgbClr val="FBCE11"/>
      </a:accent2>
      <a:accent3>
        <a:srgbClr val="446ED8"/>
      </a:accent3>
      <a:accent4>
        <a:srgbClr val="9D22E2"/>
      </a:accent4>
      <a:accent5>
        <a:srgbClr val="FE9E00"/>
      </a:accent5>
      <a:accent6>
        <a:srgbClr val="DF5327"/>
      </a:accent6>
      <a:hlink>
        <a:srgbClr val="446ED8"/>
      </a:hlink>
      <a:folHlink>
        <a:srgbClr val="828282"/>
      </a:folHlink>
    </a:clrScheme>
    <a:fontScheme name="Calibri Light">
      <a:majorFont>
        <a:latin typeface="Calibri Light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HealthFitness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87A91B"/>
      </a:accent1>
      <a:accent2>
        <a:srgbClr val="FBCE11"/>
      </a:accent2>
      <a:accent3>
        <a:srgbClr val="446ED8"/>
      </a:accent3>
      <a:accent4>
        <a:srgbClr val="9D22E2"/>
      </a:accent4>
      <a:accent5>
        <a:srgbClr val="FE9E00"/>
      </a:accent5>
      <a:accent6>
        <a:srgbClr val="DF5327"/>
      </a:accent6>
      <a:hlink>
        <a:srgbClr val="446ED8"/>
      </a:hlink>
      <a:folHlink>
        <a:srgbClr val="828282"/>
      </a:folHlink>
    </a:clrScheme>
    <a:fontScheme name="Calibri Light">
      <a:majorFont>
        <a:latin typeface="Calibri Light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E382D75-6DC6-4908-8B05-64D061C4B19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423</Words>
  <Application>Microsoft Office PowerPoint</Application>
  <PresentationFormat>Произвольный</PresentationFormat>
  <Paragraphs>88</Paragraphs>
  <Slides>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МФЦ для бизнеса</vt:lpstr>
      <vt:lpstr>Приоритетный проект государства</vt:lpstr>
      <vt:lpstr>ДИНАМИКА приоритетного ПРОЕКТа</vt:lpstr>
      <vt:lpstr>Банки, участвующие в проекте</vt:lpstr>
      <vt:lpstr>СУБЪЕКТЫ, В КОТОРЫХ НЕ СОЗДАНЫ ЦОУ (по состоянию на 21.11.2018)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Практические шаги по реализации сервисной модели поддержки малого и среднего бизнеса</dc:title>
  <dc:creator/>
  <cp:lastModifiedBy/>
  <cp:revision>11</cp:revision>
  <dcterms:created xsi:type="dcterms:W3CDTF">2014-03-16T18:37:39Z</dcterms:created>
  <dcterms:modified xsi:type="dcterms:W3CDTF">2018-11-21T13:51:42Z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TC029223919991</vt:lpwstr>
  </property>
</Properties>
</file>